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59" r:id="rId5"/>
  </p:sldMasterIdLst>
  <p:notesMasterIdLst>
    <p:notesMasterId r:id="rId27"/>
  </p:notesMasterIdLst>
  <p:sldIdLst>
    <p:sldId id="427" r:id="rId6"/>
    <p:sldId id="429" r:id="rId7"/>
    <p:sldId id="430" r:id="rId8"/>
    <p:sldId id="262" r:id="rId9"/>
    <p:sldId id="263" r:id="rId10"/>
    <p:sldId id="264" r:id="rId11"/>
    <p:sldId id="423" r:id="rId12"/>
    <p:sldId id="387" r:id="rId13"/>
    <p:sldId id="418" r:id="rId14"/>
    <p:sldId id="426" r:id="rId15"/>
    <p:sldId id="425" r:id="rId16"/>
    <p:sldId id="272" r:id="rId17"/>
    <p:sldId id="415" r:id="rId18"/>
    <p:sldId id="336" r:id="rId19"/>
    <p:sldId id="428" r:id="rId20"/>
    <p:sldId id="433" r:id="rId21"/>
    <p:sldId id="434" r:id="rId22"/>
    <p:sldId id="435" r:id="rId23"/>
    <p:sldId id="432" r:id="rId24"/>
    <p:sldId id="416" r:id="rId25"/>
    <p:sldId id="261" r:id="rId26"/>
  </p:sldIdLst>
  <p:sldSz cx="18288000" cy="10287000"/>
  <p:notesSz cx="6724650" cy="9774238"/>
  <p:embeddedFontLst>
    <p:embeddedFont>
      <p:font typeface="Nexa" panose="02000500000000000000" pitchFamily="50" charset="0"/>
      <p:regular r:id="rId28"/>
    </p:embeddedFont>
    <p:embeddedFont>
      <p:font typeface="Nexa Bold" panose="020B0604020202020204" charset="0"/>
      <p:regular r:id="rId29"/>
    </p:embeddedFont>
    <p:embeddedFont>
      <p:font typeface="Nexa Light" panose="02000000000000000000" pitchFamily="50"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7670F-BDE0-48D3-882D-2FBB45BDEAAB}" v="86" dt="2026-06-02T09:47:56.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37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Adriaensen" userId="e0c551a5-3fdb-47f5-84fa-6a1bc39dd640" providerId="ADAL" clId="{14688307-B1BA-47F6-A543-C23FFAD8AE2E}"/>
    <pc:docChg chg="undo custSel addSld delSld modSld sldOrd delMainMaster modNotesMaster">
      <pc:chgData name="Heidi Adriaensen" userId="e0c551a5-3fdb-47f5-84fa-6a1bc39dd640" providerId="ADAL" clId="{14688307-B1BA-47F6-A543-C23FFAD8AE2E}" dt="2026-06-02T09:47:58.343" v="6130" actId="47"/>
      <pc:docMkLst>
        <pc:docMk/>
      </pc:docMkLst>
      <pc:sldChg chg="modNotesTx">
        <pc:chgData name="Heidi Adriaensen" userId="e0c551a5-3fdb-47f5-84fa-6a1bc39dd640" providerId="ADAL" clId="{14688307-B1BA-47F6-A543-C23FFAD8AE2E}" dt="2026-05-13T13:29:10.624" v="3729" actId="20577"/>
        <pc:sldMkLst>
          <pc:docMk/>
          <pc:sldMk cId="312914958" sldId="262"/>
        </pc:sldMkLst>
      </pc:sldChg>
      <pc:sldChg chg="modSp mod modNotesTx">
        <pc:chgData name="Heidi Adriaensen" userId="e0c551a5-3fdb-47f5-84fa-6a1bc39dd640" providerId="ADAL" clId="{14688307-B1BA-47F6-A543-C23FFAD8AE2E}" dt="2026-05-27T10:03:35.854" v="6127" actId="20577"/>
        <pc:sldMkLst>
          <pc:docMk/>
          <pc:sldMk cId="2108089151" sldId="264"/>
        </pc:sldMkLst>
        <pc:spChg chg="mod">
          <ac:chgData name="Heidi Adriaensen" userId="e0c551a5-3fdb-47f5-84fa-6a1bc39dd640" providerId="ADAL" clId="{14688307-B1BA-47F6-A543-C23FFAD8AE2E}" dt="2026-05-27T10:03:35.854" v="6127" actId="20577"/>
          <ac:spMkLst>
            <pc:docMk/>
            <pc:sldMk cId="2108089151" sldId="264"/>
            <ac:spMk id="3" creationId="{5E458BA5-E8EA-FCF3-F9C8-0E91E404AAD5}"/>
          </ac:spMkLst>
        </pc:spChg>
      </pc:sldChg>
      <pc:sldChg chg="modSp mod ord">
        <pc:chgData name="Heidi Adriaensen" userId="e0c551a5-3fdb-47f5-84fa-6a1bc39dd640" providerId="ADAL" clId="{14688307-B1BA-47F6-A543-C23FFAD8AE2E}" dt="2026-05-19T13:36:11.050" v="5706" actId="207"/>
        <pc:sldMkLst>
          <pc:docMk/>
          <pc:sldMk cId="2529471116" sldId="336"/>
        </pc:sldMkLst>
        <pc:spChg chg="mod">
          <ac:chgData name="Heidi Adriaensen" userId="e0c551a5-3fdb-47f5-84fa-6a1bc39dd640" providerId="ADAL" clId="{14688307-B1BA-47F6-A543-C23FFAD8AE2E}" dt="2026-05-19T13:36:11.050" v="5706" actId="207"/>
          <ac:spMkLst>
            <pc:docMk/>
            <pc:sldMk cId="2529471116" sldId="336"/>
            <ac:spMk id="3" creationId="{7B36BCBB-D1E3-4689-83FF-290CC814FB96}"/>
          </ac:spMkLst>
        </pc:spChg>
      </pc:sldChg>
      <pc:sldChg chg="modSp mod ord">
        <pc:chgData name="Heidi Adriaensen" userId="e0c551a5-3fdb-47f5-84fa-6a1bc39dd640" providerId="ADAL" clId="{14688307-B1BA-47F6-A543-C23FFAD8AE2E}" dt="2026-05-19T13:37:45.136" v="5708"/>
        <pc:sldMkLst>
          <pc:docMk/>
          <pc:sldMk cId="1091399341" sldId="387"/>
        </pc:sldMkLst>
        <pc:spChg chg="mod">
          <ac:chgData name="Heidi Adriaensen" userId="e0c551a5-3fdb-47f5-84fa-6a1bc39dd640" providerId="ADAL" clId="{14688307-B1BA-47F6-A543-C23FFAD8AE2E}" dt="2026-05-05T13:34:00.131" v="3666" actId="207"/>
          <ac:spMkLst>
            <pc:docMk/>
            <pc:sldMk cId="1091399341" sldId="387"/>
            <ac:spMk id="3" creationId="{EB4D1918-33C9-4DF6-AA3A-BA6D3A7E3ED1}"/>
          </ac:spMkLst>
        </pc:spChg>
      </pc:sldChg>
      <pc:sldChg chg="add del">
        <pc:chgData name="Heidi Adriaensen" userId="e0c551a5-3fdb-47f5-84fa-6a1bc39dd640" providerId="ADAL" clId="{14688307-B1BA-47F6-A543-C23FFAD8AE2E}" dt="2026-06-02T09:47:58.343" v="6130" actId="47"/>
        <pc:sldMkLst>
          <pc:docMk/>
          <pc:sldMk cId="4131290132" sldId="398"/>
        </pc:sldMkLst>
      </pc:sldChg>
      <pc:sldChg chg="delSp modSp mod ord modNotesTx">
        <pc:chgData name="Heidi Adriaensen" userId="e0c551a5-3fdb-47f5-84fa-6a1bc39dd640" providerId="ADAL" clId="{14688307-B1BA-47F6-A543-C23FFAD8AE2E}" dt="2026-05-20T09:48:58.745" v="5863" actId="6549"/>
        <pc:sldMkLst>
          <pc:docMk/>
          <pc:sldMk cId="272160999" sldId="415"/>
        </pc:sldMkLst>
        <pc:spChg chg="mod">
          <ac:chgData name="Heidi Adriaensen" userId="e0c551a5-3fdb-47f5-84fa-6a1bc39dd640" providerId="ADAL" clId="{14688307-B1BA-47F6-A543-C23FFAD8AE2E}" dt="2026-05-05T13:36:25.242" v="3680" actId="20577"/>
          <ac:spMkLst>
            <pc:docMk/>
            <pc:sldMk cId="272160999" sldId="415"/>
            <ac:spMk id="3" creationId="{8664E90D-0442-4515-9BAF-109C757C723D}"/>
          </ac:spMkLst>
        </pc:spChg>
      </pc:sldChg>
      <pc:sldChg chg="addSp delSp modSp mod modNotesTx">
        <pc:chgData name="Heidi Adriaensen" userId="e0c551a5-3fdb-47f5-84fa-6a1bc39dd640" providerId="ADAL" clId="{14688307-B1BA-47F6-A543-C23FFAD8AE2E}" dt="2026-05-26T14:10:48.742" v="6043" actId="1076"/>
        <pc:sldMkLst>
          <pc:docMk/>
          <pc:sldMk cId="390178152" sldId="416"/>
        </pc:sldMkLst>
        <pc:spChg chg="mod">
          <ac:chgData name="Heidi Adriaensen" userId="e0c551a5-3fdb-47f5-84fa-6a1bc39dd640" providerId="ADAL" clId="{14688307-B1BA-47F6-A543-C23FFAD8AE2E}" dt="2026-05-05T11:56:35.583" v="3461" actId="20577"/>
          <ac:spMkLst>
            <pc:docMk/>
            <pc:sldMk cId="390178152" sldId="416"/>
            <ac:spMk id="2" creationId="{AD85BAC8-1D4D-7181-AE54-FD989FA493E4}"/>
          </ac:spMkLst>
        </pc:spChg>
        <pc:spChg chg="mod">
          <ac:chgData name="Heidi Adriaensen" userId="e0c551a5-3fdb-47f5-84fa-6a1bc39dd640" providerId="ADAL" clId="{14688307-B1BA-47F6-A543-C23FFAD8AE2E}" dt="2026-05-13T14:23:30.880" v="4215" actId="20577"/>
          <ac:spMkLst>
            <pc:docMk/>
            <pc:sldMk cId="390178152" sldId="416"/>
            <ac:spMk id="3" creationId="{80DB23CB-B5BD-1EDE-8E46-C0836CCD4D6E}"/>
          </ac:spMkLst>
        </pc:spChg>
        <pc:picChg chg="add mod">
          <ac:chgData name="Heidi Adriaensen" userId="e0c551a5-3fdb-47f5-84fa-6a1bc39dd640" providerId="ADAL" clId="{14688307-B1BA-47F6-A543-C23FFAD8AE2E}" dt="2026-05-26T14:10:48.742" v="6043" actId="1076"/>
          <ac:picMkLst>
            <pc:docMk/>
            <pc:sldMk cId="390178152" sldId="416"/>
            <ac:picMk id="6" creationId="{8BEEC06E-6C27-9F51-BF45-8BFB1BADB217}"/>
          </ac:picMkLst>
        </pc:picChg>
      </pc:sldChg>
      <pc:sldChg chg="modSp mod ord modNotesTx">
        <pc:chgData name="Heidi Adriaensen" userId="e0c551a5-3fdb-47f5-84fa-6a1bc39dd640" providerId="ADAL" clId="{14688307-B1BA-47F6-A543-C23FFAD8AE2E}" dt="2026-05-20T09:45:16.712" v="5849" actId="6549"/>
        <pc:sldMkLst>
          <pc:docMk/>
          <pc:sldMk cId="3631201378" sldId="418"/>
        </pc:sldMkLst>
        <pc:spChg chg="mod">
          <ac:chgData name="Heidi Adriaensen" userId="e0c551a5-3fdb-47f5-84fa-6a1bc39dd640" providerId="ADAL" clId="{14688307-B1BA-47F6-A543-C23FFAD8AE2E}" dt="2026-05-05T13:34:11.324" v="3667" actId="207"/>
          <ac:spMkLst>
            <pc:docMk/>
            <pc:sldMk cId="3631201378" sldId="418"/>
            <ac:spMk id="3" creationId="{CD6397E8-4645-8416-3830-30D760922F44}"/>
          </ac:spMkLst>
        </pc:spChg>
      </pc:sldChg>
      <pc:sldChg chg="modSp mod ord modNotesTx">
        <pc:chgData name="Heidi Adriaensen" userId="e0c551a5-3fdb-47f5-84fa-6a1bc39dd640" providerId="ADAL" clId="{14688307-B1BA-47F6-A543-C23FFAD8AE2E}" dt="2026-05-21T08:50:31.426" v="5979" actId="20577"/>
        <pc:sldMkLst>
          <pc:docMk/>
          <pc:sldMk cId="2788698753" sldId="423"/>
        </pc:sldMkLst>
        <pc:spChg chg="mod">
          <ac:chgData name="Heidi Adriaensen" userId="e0c551a5-3fdb-47f5-84fa-6a1bc39dd640" providerId="ADAL" clId="{14688307-B1BA-47F6-A543-C23FFAD8AE2E}" dt="2026-05-13T13:53:22.656" v="4018" actId="20577"/>
          <ac:spMkLst>
            <pc:docMk/>
            <pc:sldMk cId="2788698753" sldId="423"/>
            <ac:spMk id="3" creationId="{7ACFE124-586B-E591-7A18-EE53208C90AE}"/>
          </ac:spMkLst>
        </pc:spChg>
      </pc:sldChg>
      <pc:sldChg chg="addSp delSp modSp mod">
        <pc:chgData name="Heidi Adriaensen" userId="e0c551a5-3fdb-47f5-84fa-6a1bc39dd640" providerId="ADAL" clId="{14688307-B1BA-47F6-A543-C23FFAD8AE2E}" dt="2026-05-05T13:22:52.878" v="3664" actId="1076"/>
        <pc:sldMkLst>
          <pc:docMk/>
          <pc:sldMk cId="1900449254" sldId="425"/>
        </pc:sldMkLst>
        <pc:picChg chg="add mod">
          <ac:chgData name="Heidi Adriaensen" userId="e0c551a5-3fdb-47f5-84fa-6a1bc39dd640" providerId="ADAL" clId="{14688307-B1BA-47F6-A543-C23FFAD8AE2E}" dt="2026-05-05T13:22:52.878" v="3664" actId="1076"/>
          <ac:picMkLst>
            <pc:docMk/>
            <pc:sldMk cId="1900449254" sldId="425"/>
            <ac:picMk id="5" creationId="{88DFEC59-CEC1-563B-6C13-ABEEEB3F0051}"/>
          </ac:picMkLst>
        </pc:picChg>
      </pc:sldChg>
      <pc:sldChg chg="modSp mod">
        <pc:chgData name="Heidi Adriaensen" userId="e0c551a5-3fdb-47f5-84fa-6a1bc39dd640" providerId="ADAL" clId="{14688307-B1BA-47F6-A543-C23FFAD8AE2E}" dt="2026-05-05T11:40:07.290" v="3017" actId="113"/>
        <pc:sldMkLst>
          <pc:docMk/>
          <pc:sldMk cId="3374274713" sldId="426"/>
        </pc:sldMkLst>
        <pc:spChg chg="mod">
          <ac:chgData name="Heidi Adriaensen" userId="e0c551a5-3fdb-47f5-84fa-6a1bc39dd640" providerId="ADAL" clId="{14688307-B1BA-47F6-A543-C23FFAD8AE2E}" dt="2026-05-05T11:40:07.290" v="3017" actId="113"/>
          <ac:spMkLst>
            <pc:docMk/>
            <pc:sldMk cId="3374274713" sldId="426"/>
            <ac:spMk id="3" creationId="{CDC018D0-FF1D-E433-9BB3-EAEDE896B5D8}"/>
          </ac:spMkLst>
        </pc:spChg>
      </pc:sldChg>
      <pc:sldChg chg="addSp modSp new mod ord modNotesTx">
        <pc:chgData name="Heidi Adriaensen" userId="e0c551a5-3fdb-47f5-84fa-6a1bc39dd640" providerId="ADAL" clId="{14688307-B1BA-47F6-A543-C23FFAD8AE2E}" dt="2026-05-20T09:34:36.796" v="5712" actId="20577"/>
        <pc:sldMkLst>
          <pc:docMk/>
          <pc:sldMk cId="1729076628" sldId="427"/>
        </pc:sldMkLst>
        <pc:picChg chg="add mod">
          <ac:chgData name="Heidi Adriaensen" userId="e0c551a5-3fdb-47f5-84fa-6a1bc39dd640" providerId="ADAL" clId="{14688307-B1BA-47F6-A543-C23FFAD8AE2E}" dt="2026-05-05T07:01:01.332" v="1567" actId="14100"/>
          <ac:picMkLst>
            <pc:docMk/>
            <pc:sldMk cId="1729076628" sldId="427"/>
            <ac:picMk id="2" creationId="{E8F55ED0-A82D-C904-29D4-ACBB258EE636}"/>
          </ac:picMkLst>
        </pc:picChg>
      </pc:sldChg>
      <pc:sldChg chg="modSp add mod modNotesTx">
        <pc:chgData name="Heidi Adriaensen" userId="e0c551a5-3fdb-47f5-84fa-6a1bc39dd640" providerId="ADAL" clId="{14688307-B1BA-47F6-A543-C23FFAD8AE2E}" dt="2026-05-19T12:15:48.902" v="5630" actId="20577"/>
        <pc:sldMkLst>
          <pc:docMk/>
          <pc:sldMk cId="779724498" sldId="428"/>
        </pc:sldMkLst>
        <pc:spChg chg="mod">
          <ac:chgData name="Heidi Adriaensen" userId="e0c551a5-3fdb-47f5-84fa-6a1bc39dd640" providerId="ADAL" clId="{14688307-B1BA-47F6-A543-C23FFAD8AE2E}" dt="2026-05-05T13:35:17.228" v="3679" actId="20577"/>
          <ac:spMkLst>
            <pc:docMk/>
            <pc:sldMk cId="779724498" sldId="428"/>
            <ac:spMk id="3" creationId="{44B0647C-CD89-AC5F-E639-3E950402CE1B}"/>
          </ac:spMkLst>
        </pc:spChg>
      </pc:sldChg>
      <pc:sldChg chg="modSp add mod ord modNotesTx">
        <pc:chgData name="Heidi Adriaensen" userId="e0c551a5-3fdb-47f5-84fa-6a1bc39dd640" providerId="ADAL" clId="{14688307-B1BA-47F6-A543-C23FFAD8AE2E}" dt="2026-05-19T09:59:21.531" v="5381" actId="20577"/>
        <pc:sldMkLst>
          <pc:docMk/>
          <pc:sldMk cId="2227360776" sldId="429"/>
        </pc:sldMkLst>
        <pc:spChg chg="mod">
          <ac:chgData name="Heidi Adriaensen" userId="e0c551a5-3fdb-47f5-84fa-6a1bc39dd640" providerId="ADAL" clId="{14688307-B1BA-47F6-A543-C23FFAD8AE2E}" dt="2026-05-05T11:28:12.136" v="2535" actId="20577"/>
          <ac:spMkLst>
            <pc:docMk/>
            <pc:sldMk cId="2227360776" sldId="429"/>
            <ac:spMk id="3" creationId="{79CBF149-8E16-92C2-EBEE-6918B726519C}"/>
          </ac:spMkLst>
        </pc:spChg>
      </pc:sldChg>
      <pc:sldChg chg="addSp delSp modSp new mod">
        <pc:chgData name="Heidi Adriaensen" userId="e0c551a5-3fdb-47f5-84fa-6a1bc39dd640" providerId="ADAL" clId="{14688307-B1BA-47F6-A543-C23FFAD8AE2E}" dt="2026-05-05T13:22:27.344" v="3659"/>
        <pc:sldMkLst>
          <pc:docMk/>
          <pc:sldMk cId="1073281001" sldId="430"/>
        </pc:sldMkLst>
        <pc:spChg chg="mod">
          <ac:chgData name="Heidi Adriaensen" userId="e0c551a5-3fdb-47f5-84fa-6a1bc39dd640" providerId="ADAL" clId="{14688307-B1BA-47F6-A543-C23FFAD8AE2E}" dt="2026-05-05T11:28:41.530" v="2546" actId="20577"/>
          <ac:spMkLst>
            <pc:docMk/>
            <pc:sldMk cId="1073281001" sldId="430"/>
            <ac:spMk id="2" creationId="{304D318A-8205-B34A-2734-282697233EDD}"/>
          </ac:spMkLst>
        </pc:spChg>
        <pc:picChg chg="add mod">
          <ac:chgData name="Heidi Adriaensen" userId="e0c551a5-3fdb-47f5-84fa-6a1bc39dd640" providerId="ADAL" clId="{14688307-B1BA-47F6-A543-C23FFAD8AE2E}" dt="2026-05-05T13:22:27.344" v="3659"/>
          <ac:picMkLst>
            <pc:docMk/>
            <pc:sldMk cId="1073281001" sldId="430"/>
            <ac:picMk id="4" creationId="{BD5ECD3D-59E0-E2E9-4610-9CF7350C91F4}"/>
          </ac:picMkLst>
        </pc:picChg>
      </pc:sldChg>
      <pc:sldChg chg="addSp delSp modSp new mod modNotesTx">
        <pc:chgData name="Heidi Adriaensen" userId="e0c551a5-3fdb-47f5-84fa-6a1bc39dd640" providerId="ADAL" clId="{14688307-B1BA-47F6-A543-C23FFAD8AE2E}" dt="2026-05-27T09:22:43.939" v="6126" actId="20577"/>
        <pc:sldMkLst>
          <pc:docMk/>
          <pc:sldMk cId="1616409896" sldId="432"/>
        </pc:sldMkLst>
        <pc:picChg chg="add">
          <ac:chgData name="Heidi Adriaensen" userId="e0c551a5-3fdb-47f5-84fa-6a1bc39dd640" providerId="ADAL" clId="{14688307-B1BA-47F6-A543-C23FFAD8AE2E}" dt="2026-05-27T09:21:04.003" v="6045" actId="22"/>
          <ac:picMkLst>
            <pc:docMk/>
            <pc:sldMk cId="1616409896" sldId="432"/>
            <ac:picMk id="3" creationId="{7B8C6657-2569-647C-65D5-B72170CB7FCC}"/>
          </ac:picMkLst>
        </pc:picChg>
      </pc:sldChg>
      <pc:sldChg chg="add">
        <pc:chgData name="Heidi Adriaensen" userId="e0c551a5-3fdb-47f5-84fa-6a1bc39dd640" providerId="ADAL" clId="{14688307-B1BA-47F6-A543-C23FFAD8AE2E}" dt="2026-06-02T09:47:56.377" v="6129"/>
        <pc:sldMkLst>
          <pc:docMk/>
          <pc:sldMk cId="3147751023" sldId="435"/>
        </pc:sldMkLst>
      </pc:sldChg>
      <pc:sldMasterChg chg="delSldLayout">
        <pc:chgData name="Heidi Adriaensen" userId="e0c551a5-3fdb-47f5-84fa-6a1bc39dd640" providerId="ADAL" clId="{14688307-B1BA-47F6-A543-C23FFAD8AE2E}" dt="2026-06-02T09:47:58.343" v="6130" actId="47"/>
        <pc:sldMasterMkLst>
          <pc:docMk/>
          <pc:sldMasterMk cId="0" sldId="2147483648"/>
        </pc:sldMasterMkLst>
        <pc:sldLayoutChg chg="del">
          <pc:chgData name="Heidi Adriaensen" userId="e0c551a5-3fdb-47f5-84fa-6a1bc39dd640" providerId="ADAL" clId="{14688307-B1BA-47F6-A543-C23FFAD8AE2E}" dt="2026-06-02T09:47:58.343" v="6130" actId="47"/>
          <pc:sldLayoutMkLst>
            <pc:docMk/>
            <pc:sldMasterMk cId="0" sldId="2147483648"/>
            <pc:sldLayoutMk cId="3025983288"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F7270E8A-C815-44F0-B28D-408E132AE9E8}" type="datetimeFigureOut">
              <a:rPr lang="nl-BE" smtClean="0"/>
              <a:t>2/06/2026</a:t>
            </a:fld>
            <a:endParaRPr lang="nl-BE"/>
          </a:p>
        </p:txBody>
      </p:sp>
      <p:sp>
        <p:nvSpPr>
          <p:cNvPr id="4" name="Tijdelijke aanduiding voor dia-afbeelding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34CA99C1-7B60-404B-9680-86CEA79BE8D1}" type="slidenum">
              <a:rPr lang="nl-BE" smtClean="0"/>
              <a:t>‹nr.›</a:t>
            </a:fld>
            <a:endParaRPr lang="nl-BE"/>
          </a:p>
        </p:txBody>
      </p:sp>
    </p:spTree>
    <p:extLst>
      <p:ext uri="{BB962C8B-B14F-4D97-AF65-F5344CB8AC3E}">
        <p14:creationId xmlns:p14="http://schemas.microsoft.com/office/powerpoint/2010/main" val="344347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ss7EJ-PW2Uk&amp;list=RDss7EJ-PW2Uk&amp;start_radio=1"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9sYIGt1gOBc&amp;list=RD9sYIGt1gOBc&amp;start_radio=1"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a:t>Muziek box</a:t>
            </a:r>
          </a:p>
          <a:p>
            <a:r>
              <a:rPr lang="nl-NL">
                <a:hlinkClick r:id="rId3"/>
              </a:rPr>
              <a:t>Meditatiemuziek, Ontspanningsmuziek, Rustgevende muziek, Stress Verlichtende Muziek, ☯</a:t>
            </a:r>
            <a:endParaRPr lang="nl-NL"/>
          </a:p>
          <a:p>
            <a:r>
              <a:rPr lang="en-US">
                <a:hlinkClick r:id="rId4"/>
              </a:rPr>
              <a:t>Best Relax </a:t>
            </a:r>
            <a:r>
              <a:rPr lang="en-US" err="1">
                <a:hlinkClick r:id="rId4"/>
              </a:rPr>
              <a:t>Music,Beautiful</a:t>
            </a:r>
            <a:r>
              <a:rPr lang="en-US">
                <a:hlinkClick r:id="rId4"/>
              </a:rPr>
              <a:t> Relaxing </a:t>
            </a:r>
            <a:r>
              <a:rPr lang="en-US" err="1">
                <a:hlinkClick r:id="rId4"/>
              </a:rPr>
              <a:t>Music,Relaxing</a:t>
            </a:r>
            <a:r>
              <a:rPr lang="en-US">
                <a:hlinkClick r:id="rId4"/>
              </a:rPr>
              <a:t> Guitar Music, Instrumental </a:t>
            </a:r>
            <a:r>
              <a:rPr lang="en-US" err="1">
                <a:hlinkClick r:id="rId4"/>
              </a:rPr>
              <a:t>Music,Calming</a:t>
            </a:r>
            <a:r>
              <a:rPr lang="en-US">
                <a:hlinkClick r:id="rId4"/>
              </a:rPr>
              <a:t> Music.</a:t>
            </a:r>
            <a:endParaRPr lang="nl-BE" b="1"/>
          </a:p>
          <a:p>
            <a:endParaRPr lang="nl-BE" b="1"/>
          </a:p>
          <a:p>
            <a:r>
              <a:rPr lang="nl-BE" b="1"/>
              <a:t>Iedereen zit aan de tafels in </a:t>
            </a:r>
            <a:r>
              <a:rPr lang="nl-BE" b="1" err="1"/>
              <a:t>cafeopstelling</a:t>
            </a:r>
            <a:endParaRPr lang="nl-BE" b="1"/>
          </a:p>
          <a:p>
            <a:r>
              <a:rPr lang="nl-BE" b="1"/>
              <a:t>20’ Actieve kennismaking (stellingen)</a:t>
            </a:r>
          </a:p>
          <a:p>
            <a:endParaRPr lang="nl-BE"/>
          </a:p>
          <a:p>
            <a:r>
              <a:rPr lang="nl-BE"/>
              <a:t>Wij zijn Caro en Heidi en geven vandaag een workshop over warm onthaal.</a:t>
            </a:r>
          </a:p>
          <a:p>
            <a:r>
              <a:rPr lang="nl-BE"/>
              <a:t>Wij zijn blij dat jullie voor deze workshop gekozen hebben. </a:t>
            </a:r>
          </a:p>
          <a:p>
            <a:r>
              <a:rPr lang="nl-BE"/>
              <a:t>We gaan samen ideeën uitwisselen en een beetje creatief bezig zijn.</a:t>
            </a:r>
          </a:p>
          <a:p>
            <a:endParaRPr lang="nl-BE"/>
          </a:p>
          <a:p>
            <a:r>
              <a:rPr lang="nl-BE"/>
              <a:t>“We hebben maar anderhalf uur dus we gaan geen kennismakingsrondje doen maar we willen jullie ineens aan het woord laten via een aantal stellingen. We gaan dat ook bewegend doen. Als je iets wil delen, zeg je gewoon even je naam.”</a:t>
            </a:r>
            <a:br>
              <a:rPr lang="nl-BE"/>
            </a:br>
            <a:endParaRPr lang="nl-BE"/>
          </a:p>
          <a:p>
            <a:r>
              <a:rPr lang="nl-BE" b="1"/>
              <a:t>Stellingen: links eens, rechts oneens, midden twijfel</a:t>
            </a:r>
          </a:p>
          <a:p>
            <a:r>
              <a:rPr lang="nl-BE" b="1"/>
              <a:t>Naam en WZS zeggen en waarom je daar staat</a:t>
            </a:r>
          </a:p>
          <a:p>
            <a:endParaRPr lang="nl-BE"/>
          </a:p>
          <a:p>
            <a:r>
              <a:rPr lang="nl-BE" b="1"/>
              <a:t>Stelling 1: Ik praat makkelijk met mensen die ik niet ken.</a:t>
            </a:r>
          </a:p>
          <a:p>
            <a:r>
              <a:rPr lang="nl-BE" b="1"/>
              <a:t>Stelling 2: Je hoeft niet veel te doen om warm te onthalen.</a:t>
            </a:r>
          </a:p>
          <a:p>
            <a:r>
              <a:rPr lang="nl-BE" b="1"/>
              <a:t>Stelling 3: Een glimlach is soms genoeg</a:t>
            </a:r>
            <a:endParaRPr lang="nl-BE"/>
          </a:p>
          <a:p>
            <a:r>
              <a:rPr lang="nl-BE" b="1"/>
              <a:t>Stelling 4: De inrichting van de ruimte bepaalt of mensen blijven.</a:t>
            </a:r>
          </a:p>
          <a:p>
            <a:r>
              <a:rPr lang="nl-BE" b="1"/>
              <a:t>Stelling 5: Teveel drukte schrikt mensen af.</a:t>
            </a:r>
          </a:p>
          <a:p>
            <a:r>
              <a:rPr lang="nl-BE" b="1"/>
              <a:t>Stelling 6: Nieuwe mensen sluiten vanzelf aan bij activiteiten.</a:t>
            </a:r>
          </a:p>
          <a:p>
            <a:r>
              <a:rPr lang="nl-BE" b="1"/>
              <a:t>Stelling 7: We praten vaak met dezelfde mensen.</a:t>
            </a:r>
          </a:p>
          <a:p>
            <a:r>
              <a:rPr lang="nl-BE"/>
              <a:t>Stelling 8: Ik kom liever op een plek waar ik al iemand ken.</a:t>
            </a:r>
          </a:p>
          <a:p>
            <a:r>
              <a:rPr lang="nl-BE"/>
              <a:t>Stelling 9: Ik ben eerder een luisteraar dan een prater.</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Stelling 10: Tijd maken is het belangrijkste in onthaal</a:t>
            </a:r>
          </a:p>
          <a:p>
            <a:endParaRPr lang="nl-BE"/>
          </a:p>
        </p:txBody>
      </p:sp>
      <p:sp>
        <p:nvSpPr>
          <p:cNvPr id="4" name="Tijdelijke aanduiding voor dianummer 3"/>
          <p:cNvSpPr>
            <a:spLocks noGrp="1"/>
          </p:cNvSpPr>
          <p:nvPr>
            <p:ph type="sldNum" sz="quarter" idx="5"/>
          </p:nvPr>
        </p:nvSpPr>
        <p:spPr/>
        <p:txBody>
          <a:bodyPr/>
          <a:lstStyle/>
          <a:p>
            <a:fld id="{34CA99C1-7B60-404B-9680-86CEA79BE8D1}" type="slidenum">
              <a:rPr lang="nl-BE" smtClean="0"/>
              <a:t>1</a:t>
            </a:fld>
            <a:endParaRPr lang="nl-BE"/>
          </a:p>
        </p:txBody>
      </p:sp>
    </p:spTree>
    <p:extLst>
      <p:ext uri="{BB962C8B-B14F-4D97-AF65-F5344CB8AC3E}">
        <p14:creationId xmlns:p14="http://schemas.microsoft.com/office/powerpoint/2010/main" val="543689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34CA99C1-7B60-404B-9680-86CEA79BE8D1}" type="slidenum">
              <a:rPr lang="nl-BE" smtClean="0"/>
              <a:t>10</a:t>
            </a:fld>
            <a:endParaRPr lang="nl-BE"/>
          </a:p>
        </p:txBody>
      </p:sp>
    </p:spTree>
    <p:extLst>
      <p:ext uri="{BB962C8B-B14F-4D97-AF65-F5344CB8AC3E}">
        <p14:creationId xmlns:p14="http://schemas.microsoft.com/office/powerpoint/2010/main" val="17438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CCBCB-2341-24F9-ACD8-7EA30C360DB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557AD6A-5536-9220-5257-247BE5B1C4D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EB4E0D-1B56-71AE-F91E-D7E9AFA4AC62}"/>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5FB90EFF-9117-2B36-999C-7715DC9BEE16}"/>
              </a:ext>
            </a:extLst>
          </p:cNvPr>
          <p:cNvSpPr>
            <a:spLocks noGrp="1"/>
          </p:cNvSpPr>
          <p:nvPr>
            <p:ph type="sldNum" sz="quarter" idx="5"/>
          </p:nvPr>
        </p:nvSpPr>
        <p:spPr/>
        <p:txBody>
          <a:bodyPr/>
          <a:lstStyle/>
          <a:p>
            <a:fld id="{34CA99C1-7B60-404B-9680-86CEA79BE8D1}" type="slidenum">
              <a:rPr lang="nl-BE" smtClean="0"/>
              <a:t>11</a:t>
            </a:fld>
            <a:endParaRPr lang="nl-BE"/>
          </a:p>
        </p:txBody>
      </p:sp>
    </p:spTree>
    <p:extLst>
      <p:ext uri="{BB962C8B-B14F-4D97-AF65-F5344CB8AC3E}">
        <p14:creationId xmlns:p14="http://schemas.microsoft.com/office/powerpoint/2010/main" val="206861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a:solidFill>
                  <a:schemeClr val="tx1"/>
                </a:solidFill>
                <a:effectLst/>
                <a:latin typeface="+mn-lt"/>
                <a:ea typeface="+mn-ea"/>
                <a:cs typeface="+mn-cs"/>
              </a:rPr>
              <a:t>10’ in groepjes van 4 dit overzicht bespreken (</a:t>
            </a:r>
            <a:r>
              <a:rPr lang="nl-BE" sz="1200" b="1" kern="1200" err="1">
                <a:solidFill>
                  <a:schemeClr val="tx1"/>
                </a:solidFill>
                <a:effectLst/>
                <a:latin typeface="+mn-lt"/>
                <a:ea typeface="+mn-ea"/>
                <a:cs typeface="+mn-cs"/>
              </a:rPr>
              <a:t>doc</a:t>
            </a:r>
            <a:r>
              <a:rPr lang="nl-BE" sz="1200" b="1" kern="1200">
                <a:solidFill>
                  <a:schemeClr val="tx1"/>
                </a:solidFill>
                <a:effectLst/>
                <a:latin typeface="+mn-lt"/>
                <a:ea typeface="+mn-ea"/>
                <a:cs typeface="+mn-cs"/>
              </a:rPr>
              <a:t> overzicht, pen, papier)</a:t>
            </a:r>
          </a:p>
          <a:p>
            <a:endParaRPr lang="nl-BE"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r>
              <a:rPr lang="nl-BE" sz="1200" b="1" kern="1200">
                <a:solidFill>
                  <a:schemeClr val="tx1"/>
                </a:solidFill>
                <a:effectLst/>
                <a:latin typeface="+mn-lt"/>
                <a:ea typeface="+mn-ea"/>
                <a:cs typeface="+mn-cs"/>
              </a:rPr>
              <a:t>De </a:t>
            </a:r>
            <a:r>
              <a:rPr lang="nl-BE" sz="1200" b="1" kern="1200" err="1">
                <a:solidFill>
                  <a:schemeClr val="tx1"/>
                </a:solidFill>
                <a:effectLst/>
                <a:latin typeface="+mn-lt"/>
                <a:ea typeface="+mn-ea"/>
                <a:cs typeface="+mn-cs"/>
              </a:rPr>
              <a:t>reward</a:t>
            </a:r>
            <a:r>
              <a:rPr lang="nl-BE" sz="1200" b="1" kern="1200">
                <a:solidFill>
                  <a:schemeClr val="tx1"/>
                </a:solidFill>
                <a:effectLst/>
                <a:latin typeface="+mn-lt"/>
                <a:ea typeface="+mn-ea"/>
                <a:cs typeface="+mn-cs"/>
              </a:rPr>
              <a:t> bucket van Bruce Perry (Amerikaanse kinderpsychiater gespecialiseerd in trauma)</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kern="1200">
                <a:solidFill>
                  <a:schemeClr val="tx1"/>
                </a:solidFill>
                <a:effectLst/>
                <a:latin typeface="+mn-lt"/>
                <a:ea typeface="+mn-ea"/>
                <a:cs typeface="+mn-cs"/>
              </a:rPr>
              <a:t>Alle dagen moet onze beloningsemmer gevuld worden met fijne gevoelens</a:t>
            </a:r>
            <a:endParaRPr lang="nl-BE" sz="1200" kern="1200">
              <a:solidFill>
                <a:schemeClr val="tx1"/>
              </a:solidFill>
              <a:effectLst/>
              <a:latin typeface="+mn-lt"/>
              <a:ea typeface="+mn-ea"/>
              <a:cs typeface="+mn-cs"/>
            </a:endParaRPr>
          </a:p>
          <a:p>
            <a:r>
              <a:rPr lang="nl-BE" sz="1200" b="1" kern="1200">
                <a:solidFill>
                  <a:schemeClr val="tx1"/>
                </a:solidFill>
                <a:effectLst/>
                <a:latin typeface="+mn-lt"/>
                <a:ea typeface="+mn-ea"/>
                <a:cs typeface="+mn-cs"/>
              </a:rPr>
              <a:t>Voor ons brein is niets meer belonend dan een positieve relatie</a:t>
            </a:r>
          </a:p>
          <a:p>
            <a:r>
              <a:rPr lang="nl-BE" sz="1200" kern="1200">
                <a:solidFill>
                  <a:schemeClr val="tx1"/>
                </a:solidFill>
                <a:effectLst/>
                <a:latin typeface="+mn-lt"/>
                <a:ea typeface="+mn-ea"/>
                <a:cs typeface="+mn-cs"/>
              </a:rPr>
              <a:t>Er zijn verschillende manieren waarop we dat kunnen bereiken om ons goed voelen:</a:t>
            </a:r>
          </a:p>
          <a:p>
            <a:r>
              <a:rPr lang="nl-BE" sz="1200" kern="1200">
                <a:solidFill>
                  <a:schemeClr val="tx1"/>
                </a:solidFill>
                <a:effectLst/>
                <a:latin typeface="+mn-lt"/>
                <a:ea typeface="+mn-ea"/>
                <a:cs typeface="+mn-cs"/>
              </a:rPr>
              <a:t>Positieve interacties, muziek, ritme, geloof/nuttig werk, dingen doen die overeenkomen met ons waardensysteem, zout en vettig eten, seks, alcohol, drugs, zelfverwonding,…</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Bij veel positieve dingen, enkel 's avond nog een chipje</a:t>
            </a:r>
          </a:p>
          <a:p>
            <a:r>
              <a:rPr lang="nl-BE" sz="1200" kern="1200">
                <a:solidFill>
                  <a:schemeClr val="tx1"/>
                </a:solidFill>
                <a:effectLst/>
                <a:latin typeface="+mn-lt"/>
                <a:ea typeface="+mn-ea"/>
                <a:cs typeface="+mn-cs"/>
              </a:rPr>
              <a:t>Bij weinig positieve dingen ga je nog andere dingen zoeken om je emmer te vullen </a:t>
            </a:r>
            <a:r>
              <a:rPr lang="nl-BE" sz="1200" kern="1200" err="1">
                <a:solidFill>
                  <a:schemeClr val="tx1"/>
                </a:solidFill>
                <a:effectLst/>
                <a:latin typeface="+mn-lt"/>
                <a:ea typeface="+mn-ea"/>
                <a:cs typeface="+mn-cs"/>
              </a:rPr>
              <a:t>cfr</a:t>
            </a:r>
            <a:r>
              <a:rPr lang="nl-BE" sz="1200" kern="1200">
                <a:solidFill>
                  <a:schemeClr val="tx1"/>
                </a:solidFill>
                <a:effectLst/>
                <a:latin typeface="+mn-lt"/>
                <a:ea typeface="+mn-ea"/>
                <a:cs typeface="+mn-cs"/>
              </a:rPr>
              <a:t> alcohol</a:t>
            </a:r>
          </a:p>
          <a:p>
            <a:r>
              <a:rPr lang="nl-BE" sz="1200" kern="1200">
                <a:solidFill>
                  <a:schemeClr val="tx1"/>
                </a:solidFill>
                <a:effectLst/>
                <a:latin typeface="+mn-lt"/>
                <a:ea typeface="+mn-ea"/>
                <a:cs typeface="+mn-cs"/>
              </a:rPr>
              <a:t>Als je iets schrapt (van negatieve coping), moet je iets nieuw in de plaats geven.</a:t>
            </a:r>
          </a:p>
          <a:p>
            <a:r>
              <a:rPr lang="nl-BE" sz="1200" kern="1200">
                <a:solidFill>
                  <a:schemeClr val="tx1"/>
                </a:solidFill>
                <a:effectLst/>
                <a:latin typeface="+mn-lt"/>
                <a:ea typeface="+mn-ea"/>
                <a:cs typeface="+mn-cs"/>
              </a:rPr>
              <a:t>Wat kan WZS doen om de emmer te vullen? Haarzorg, breien enz.</a:t>
            </a:r>
          </a:p>
          <a:p>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Zelfs de kleinste, betekenisvolle interactie, kan een blijvende impact hebben!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r>
              <a:rPr lang="nl-BE" sz="1200" b="1" kern="1200">
                <a:solidFill>
                  <a:schemeClr val="tx1"/>
                </a:solidFill>
                <a:effectLst/>
                <a:latin typeface="+mn-lt"/>
                <a:ea typeface="+mn-ea"/>
                <a:cs typeface="+mn-cs"/>
              </a:rPr>
              <a:t>Onze vrijwilligers zien bezoekers niet als cliënten</a:t>
            </a:r>
          </a:p>
          <a:p>
            <a:r>
              <a:rPr lang="nl-BE" sz="1200" kern="1200">
                <a:solidFill>
                  <a:schemeClr val="tx1"/>
                </a:solidFill>
                <a:effectLst/>
                <a:latin typeface="+mn-lt"/>
                <a:ea typeface="+mn-ea"/>
                <a:cs typeface="+mn-cs"/>
              </a:rPr>
              <a:t>Therapeutische dosis</a:t>
            </a:r>
          </a:p>
          <a:p>
            <a:r>
              <a:rPr lang="nl-BE" sz="1200" kern="1200">
                <a:solidFill>
                  <a:schemeClr val="tx1"/>
                </a:solidFill>
                <a:effectLst/>
                <a:latin typeface="+mn-lt"/>
                <a:ea typeface="+mn-ea"/>
                <a:cs typeface="+mn-cs"/>
              </a:rPr>
              <a:t>De </a:t>
            </a:r>
            <a:r>
              <a:rPr lang="nl-BE" sz="1200" b="1" kern="1200">
                <a:solidFill>
                  <a:schemeClr val="tx1"/>
                </a:solidFill>
                <a:effectLst/>
                <a:latin typeface="+mn-lt"/>
                <a:ea typeface="+mn-ea"/>
                <a:cs typeface="+mn-cs"/>
              </a:rPr>
              <a:t>therapeutische kracht van het kleine, het regelmatige, het verbonden zijn.</a:t>
            </a:r>
          </a:p>
          <a:p>
            <a:r>
              <a:rPr lang="nl-BE" sz="1200" kern="1200">
                <a:solidFill>
                  <a:schemeClr val="tx1"/>
                </a:solidFill>
                <a:effectLst/>
                <a:latin typeface="+mn-lt"/>
                <a:ea typeface="+mn-ea"/>
                <a:cs typeface="+mn-cs"/>
              </a:rPr>
              <a:t>Er ten volle zijn met aandacht, zonder oordeel, zonder in oplossingen te denken.</a:t>
            </a:r>
          </a:p>
          <a:p>
            <a:endParaRPr lang="nl-BE"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Welzijnsschakels willen een </a:t>
            </a:r>
            <a:r>
              <a:rPr lang="nl-BE" sz="1200" b="1" kern="1200">
                <a:solidFill>
                  <a:schemeClr val="tx1"/>
                </a:solidFill>
                <a:effectLst/>
                <a:latin typeface="+mn-lt"/>
                <a:ea typeface="+mn-ea"/>
                <a:cs typeface="+mn-cs"/>
              </a:rPr>
              <a:t>warme, veilige, groeiplek </a:t>
            </a:r>
            <a:r>
              <a:rPr lang="nl-BE" sz="1200" kern="1200">
                <a:solidFill>
                  <a:schemeClr val="tx1"/>
                </a:solidFill>
                <a:effectLst/>
                <a:latin typeface="+mn-lt"/>
                <a:ea typeface="+mn-ea"/>
                <a:cs typeface="+mn-cs"/>
              </a:rPr>
              <a:t>zijn.</a:t>
            </a:r>
          </a:p>
          <a:p>
            <a:endParaRPr lang="nl-BE" sz="1200" kern="1200">
              <a:solidFill>
                <a:schemeClr val="tx1"/>
              </a:solidFill>
              <a:effectLst/>
              <a:latin typeface="+mn-lt"/>
              <a:ea typeface="+mn-ea"/>
              <a:cs typeface="+mn-cs"/>
            </a:endParaRPr>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7C54-51A7-454F-A71B-26ECA4AB06C7}" type="slidenum">
              <a:rPr kumimoji="0" lang="nl-BE"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B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87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11343"/>
            <a:r>
              <a:rPr lang="nl-BE" sz="1200" b="1">
                <a:highlight>
                  <a:srgbClr val="00FF00"/>
                </a:highlight>
                <a:latin typeface="Nexa Light" panose="02000000000000000000" pitchFamily="50" charset="0"/>
                <a:ea typeface="Times New Roman" panose="02020603050405020304" pitchFamily="18" charset="0"/>
                <a:cs typeface="Times New Roman" panose="02020603050405020304" pitchFamily="18" charset="0"/>
              </a:rPr>
              <a:t>REGULEREN</a:t>
            </a:r>
            <a:br>
              <a:rPr lang="nl-BE" sz="1200">
                <a:latin typeface="Nexa Light" panose="02000000000000000000" pitchFamily="50" charset="0"/>
                <a:ea typeface="Times New Roman" panose="02020603050405020304" pitchFamily="18" charset="0"/>
                <a:cs typeface="Times New Roman" panose="02020603050405020304" pitchFamily="18" charset="0"/>
              </a:rPr>
            </a:br>
            <a:endParaRPr lang="nl-BE" sz="1200">
              <a:latin typeface="Nexa Light" panose="02000000000000000000" pitchFamily="50" charset="0"/>
              <a:ea typeface="Times New Roman" panose="02020603050405020304" pitchFamily="18" charset="0"/>
              <a:cs typeface="Times New Roman" panose="02020603050405020304" pitchFamily="18" charset="0"/>
            </a:endParaRPr>
          </a:p>
          <a:p>
            <a:pPr marL="411343"/>
            <a:r>
              <a:rPr lang="nl-BE" sz="1200">
                <a:latin typeface="Nexa Light" panose="02000000000000000000" pitchFamily="50" charset="0"/>
                <a:ea typeface="Times New Roman" panose="02020603050405020304" pitchFamily="18" charset="0"/>
                <a:cs typeface="Times New Roman" panose="02020603050405020304" pitchFamily="18" charset="0"/>
              </a:rPr>
              <a:t>Wat doen jullie al en kunnen jullie nog meer doen?</a:t>
            </a:r>
          </a:p>
          <a:p>
            <a:pPr marL="411343"/>
            <a:r>
              <a:rPr lang="nl-BE" sz="1200">
                <a:latin typeface="Nexa Light" panose="02000000000000000000" pitchFamily="50" charset="0"/>
                <a:ea typeface="Times New Roman" panose="02020603050405020304" pitchFamily="18" charset="0"/>
                <a:cs typeface="Times New Roman" panose="02020603050405020304" pitchFamily="18" charset="0"/>
              </a:rPr>
              <a:t> </a:t>
            </a:r>
          </a:p>
          <a:p>
            <a:pPr marL="411343"/>
            <a:r>
              <a:rPr lang="nl-BE" sz="1200" err="1">
                <a:latin typeface="Nexa Light" panose="02000000000000000000" pitchFamily="50" charset="0"/>
                <a:ea typeface="Times New Roman" panose="02020603050405020304" pitchFamily="18" charset="0"/>
                <a:cs typeface="Times New Roman" panose="02020603050405020304" pitchFamily="18" charset="0"/>
              </a:rPr>
              <a:t>Vb</a:t>
            </a:r>
            <a:r>
              <a:rPr lang="nl-BE" sz="1200">
                <a:latin typeface="Nexa Light" panose="02000000000000000000" pitchFamily="50" charset="0"/>
                <a:ea typeface="Times New Roman" panose="02020603050405020304" pitchFamily="18" charset="0"/>
                <a:cs typeface="Times New Roman" panose="02020603050405020304" pitchFamily="18" charset="0"/>
              </a:rPr>
              <a:t> groenten/fruit: verloopt voorspelbaar, altijd op dezelfde manier</a:t>
            </a:r>
            <a:br>
              <a:rPr lang="nl-BE" sz="1200">
                <a:latin typeface="Nexa Light" panose="02000000000000000000" pitchFamily="50" charset="0"/>
                <a:ea typeface="Times New Roman" panose="02020603050405020304" pitchFamily="18" charset="0"/>
                <a:cs typeface="Times New Roman" panose="02020603050405020304" pitchFamily="18" charset="0"/>
              </a:rPr>
            </a:br>
            <a:r>
              <a:rPr lang="nl-BE" sz="1200" err="1">
                <a:latin typeface="Nexa Light" panose="02000000000000000000" pitchFamily="50" charset="0"/>
                <a:ea typeface="Times New Roman" panose="02020603050405020304" pitchFamily="18" charset="0"/>
                <a:cs typeface="Times New Roman" panose="02020603050405020304" pitchFamily="18" charset="0"/>
              </a:rPr>
              <a:t>Vb</a:t>
            </a:r>
            <a:r>
              <a:rPr lang="nl-BE" sz="1200">
                <a:latin typeface="Nexa Light" panose="02000000000000000000" pitchFamily="50" charset="0"/>
                <a:ea typeface="Times New Roman" panose="02020603050405020304" pitchFamily="18" charset="0"/>
                <a:cs typeface="Times New Roman" panose="02020603050405020304" pitchFamily="18" charset="0"/>
              </a:rPr>
              <a:t> Koen houdt afspraken, structuur in het oog</a:t>
            </a:r>
            <a:br>
              <a:rPr lang="nl-BE" sz="1200">
                <a:latin typeface="Nexa Light" panose="02000000000000000000" pitchFamily="50" charset="0"/>
                <a:ea typeface="Times New Roman" panose="02020603050405020304" pitchFamily="18" charset="0"/>
                <a:cs typeface="Times New Roman" panose="02020603050405020304" pitchFamily="18" charset="0"/>
              </a:rPr>
            </a:br>
            <a:r>
              <a:rPr lang="nl-BE" sz="1200" err="1">
                <a:latin typeface="Nexa Light" panose="02000000000000000000" pitchFamily="50" charset="0"/>
                <a:ea typeface="Times New Roman" panose="02020603050405020304" pitchFamily="18" charset="0"/>
                <a:cs typeface="Times New Roman" panose="02020603050405020304" pitchFamily="18" charset="0"/>
              </a:rPr>
              <a:t>Vb</a:t>
            </a:r>
            <a:r>
              <a:rPr lang="nl-BE" sz="1200">
                <a:latin typeface="Nexa Light" panose="02000000000000000000" pitchFamily="50" charset="0"/>
                <a:ea typeface="Times New Roman" panose="02020603050405020304" pitchFamily="18" charset="0"/>
                <a:cs typeface="Times New Roman" panose="02020603050405020304" pitchFamily="18" charset="0"/>
              </a:rPr>
              <a:t> Papieren doen we altijd op dinsdag</a:t>
            </a:r>
          </a:p>
          <a:p>
            <a:pPr marL="411343"/>
            <a:r>
              <a:rPr lang="nl-BE" sz="1200" err="1">
                <a:latin typeface="Nexa Light" panose="02000000000000000000" pitchFamily="50" charset="0"/>
                <a:ea typeface="Times New Roman" panose="02020603050405020304" pitchFamily="18" charset="0"/>
                <a:cs typeface="Times New Roman" panose="02020603050405020304" pitchFamily="18" charset="0"/>
              </a:rPr>
              <a:t>Vb</a:t>
            </a:r>
            <a:r>
              <a:rPr lang="nl-BE" sz="1200">
                <a:latin typeface="Nexa Light" panose="02000000000000000000" pitchFamily="50" charset="0"/>
                <a:ea typeface="Times New Roman" panose="02020603050405020304" pitchFamily="18" charset="0"/>
                <a:cs typeface="Times New Roman" panose="02020603050405020304" pitchFamily="18" charset="0"/>
              </a:rPr>
              <a:t> We hebben een vast ritueel bij overlijden, kaartjes aan de muur</a:t>
            </a:r>
          </a:p>
          <a:p>
            <a:pPr marL="411343"/>
            <a:r>
              <a:rPr lang="nl-BE" sz="1200" err="1">
                <a:latin typeface="Nexa Light" panose="02000000000000000000" pitchFamily="50" charset="0"/>
                <a:ea typeface="Times New Roman" panose="02020603050405020304" pitchFamily="18" charset="0"/>
                <a:cs typeface="Times New Roman" panose="02020603050405020304" pitchFamily="18" charset="0"/>
              </a:rPr>
              <a:t>Vb</a:t>
            </a:r>
            <a:r>
              <a:rPr lang="nl-BE" sz="1200">
                <a:latin typeface="Nexa Light" panose="02000000000000000000" pitchFamily="50" charset="0"/>
                <a:ea typeface="Times New Roman" panose="02020603050405020304" pitchFamily="18" charset="0"/>
                <a:cs typeface="Times New Roman" panose="02020603050405020304" pitchFamily="18" charset="0"/>
              </a:rPr>
              <a:t> We organiseren jaarlijks een dankfeestje, een wandeltocht of geven soep</a:t>
            </a:r>
            <a:br>
              <a:rPr lang="nl-BE" sz="1200">
                <a:latin typeface="Nexa Light" panose="02000000000000000000" pitchFamily="50" charset="0"/>
                <a:ea typeface="Times New Roman" panose="02020603050405020304" pitchFamily="18" charset="0"/>
                <a:cs typeface="Times New Roman" panose="02020603050405020304" pitchFamily="18" charset="0"/>
              </a:rPr>
            </a:br>
            <a:r>
              <a:rPr lang="nl-BE" sz="1200" err="1">
                <a:latin typeface="Nexa Light" panose="02000000000000000000" pitchFamily="50" charset="0"/>
                <a:ea typeface="Times New Roman" panose="02020603050405020304" pitchFamily="18" charset="0"/>
                <a:cs typeface="Times New Roman" panose="02020603050405020304" pitchFamily="18" charset="0"/>
              </a:rPr>
              <a:t>Vb</a:t>
            </a:r>
            <a:r>
              <a:rPr lang="nl-BE" sz="1200">
                <a:latin typeface="Nexa Light" panose="02000000000000000000" pitchFamily="50" charset="0"/>
                <a:ea typeface="Times New Roman" panose="02020603050405020304" pitchFamily="18" charset="0"/>
                <a:cs typeface="Times New Roman" panose="02020603050405020304" pitchFamily="18" charset="0"/>
              </a:rPr>
              <a:t> We houden ons aan de Wauw code die ophangt (misschien ook ééntje geven voor in De Scharnier)</a:t>
            </a:r>
            <a:br>
              <a:rPr lang="nl-BE" sz="1200">
                <a:latin typeface="Nexa Light" panose="02000000000000000000" pitchFamily="50" charset="0"/>
                <a:ea typeface="Times New Roman" panose="02020603050405020304" pitchFamily="18" charset="0"/>
                <a:cs typeface="Times New Roman" panose="02020603050405020304" pitchFamily="18" charset="0"/>
              </a:rPr>
            </a:br>
            <a:r>
              <a:rPr lang="nl-BE" sz="1200">
                <a:latin typeface="Nexa Light" panose="02000000000000000000" pitchFamily="50" charset="0"/>
                <a:ea typeface="Times New Roman" panose="02020603050405020304" pitchFamily="18" charset="0"/>
                <a:cs typeface="Times New Roman" panose="02020603050405020304" pitchFamily="18" charset="0"/>
              </a:rPr>
              <a:t>Territoriumtheorie: </a:t>
            </a:r>
            <a:r>
              <a:rPr lang="nl-BE" sz="1200" err="1">
                <a:latin typeface="Nexa Light" panose="02000000000000000000" pitchFamily="50" charset="0"/>
                <a:ea typeface="Times New Roman" panose="02020603050405020304" pitchFamily="18" charset="0"/>
                <a:cs typeface="Times New Roman" panose="02020603050405020304" pitchFamily="18" charset="0"/>
              </a:rPr>
              <a:t>vb</a:t>
            </a:r>
            <a:r>
              <a:rPr lang="nl-BE" sz="1200">
                <a:latin typeface="Nexa Light" panose="02000000000000000000" pitchFamily="50" charset="0"/>
                <a:ea typeface="Times New Roman" panose="02020603050405020304" pitchFamily="18" charset="0"/>
                <a:cs typeface="Times New Roman" panose="02020603050405020304" pitchFamily="18" charset="0"/>
              </a:rPr>
              <a:t> Er is iemand verantwoordelijk voor koffie, die persoon heeft niet graag als iemand anders dat dan gaat doen (komt dan op haar territorium). </a:t>
            </a:r>
            <a:r>
              <a:rPr lang="nl-BE" sz="1200" err="1">
                <a:latin typeface="Nexa Light" panose="02000000000000000000" pitchFamily="50" charset="0"/>
                <a:ea typeface="Times New Roman" panose="02020603050405020304" pitchFamily="18" charset="0"/>
                <a:cs typeface="Times New Roman" panose="02020603050405020304" pitchFamily="18" charset="0"/>
              </a:rPr>
              <a:t>Vb</a:t>
            </a:r>
            <a:r>
              <a:rPr lang="nl-BE" sz="1200">
                <a:latin typeface="Nexa Light" panose="02000000000000000000" pitchFamily="50" charset="0"/>
                <a:ea typeface="Times New Roman" panose="02020603050405020304" pitchFamily="18" charset="0"/>
                <a:cs typeface="Times New Roman" panose="02020603050405020304" pitchFamily="18" charset="0"/>
              </a:rPr>
              <a:t> Een klant vindt dat het haar plaats is aan tafel en oordeelt over anderen</a:t>
            </a:r>
            <a:br>
              <a:rPr lang="nl-BE" sz="1200">
                <a:latin typeface="Nexa Light" panose="02000000000000000000" pitchFamily="50" charset="0"/>
                <a:ea typeface="Times New Roman" panose="02020603050405020304" pitchFamily="18" charset="0"/>
                <a:cs typeface="Times New Roman" panose="02020603050405020304" pitchFamily="18" charset="0"/>
              </a:rPr>
            </a:br>
            <a:r>
              <a:rPr lang="nl-BE" sz="1200">
                <a:latin typeface="Nexa Light" panose="02000000000000000000" pitchFamily="50" charset="0"/>
                <a:ea typeface="Times New Roman" panose="02020603050405020304" pitchFamily="18" charset="0"/>
                <a:cs typeface="Times New Roman" panose="02020603050405020304" pitchFamily="18" charset="0"/>
              </a:rPr>
              <a:t>Suggesties uit de groep: zorg dat ze iets te doen hebben aan tafel als ze koffie drinken zodat ze niet roddelen, zorg voor een mix met/zonder armoede-ervaring, zorg voor een sterke verantwoordelijke</a:t>
            </a:r>
          </a:p>
          <a:p>
            <a:pPr marL="411343"/>
            <a:r>
              <a:rPr lang="nl-BE" sz="1200">
                <a:latin typeface="Nexa Light" panose="02000000000000000000" pitchFamily="50" charset="0"/>
                <a:ea typeface="Times New Roman" panose="02020603050405020304" pitchFamily="18" charset="0"/>
                <a:cs typeface="Times New Roman" panose="02020603050405020304" pitchFamily="18" charset="0"/>
              </a:rPr>
              <a:t> </a:t>
            </a:r>
          </a:p>
          <a:p>
            <a:endParaRPr lang="nl-BE" sz="120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7C54-51A7-454F-A71B-26ECA4AB06C7}" type="slidenum">
              <a:rPr kumimoji="0" lang="nl-BE"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B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548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130A7-A315-4587-02E6-2516451632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0591D5F-B7A6-32D3-3914-A9B7017C7A7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20F8CF9-87F8-9245-F5CE-916870C037B5}"/>
              </a:ext>
            </a:extLst>
          </p:cNvPr>
          <p:cNvSpPr>
            <a:spLocks noGrp="1"/>
          </p:cNvSpPr>
          <p:nvPr>
            <p:ph type="body" idx="1"/>
          </p:nvPr>
        </p:nvSpPr>
        <p:spPr/>
        <p:txBody>
          <a:bodyPr/>
          <a:lstStyle/>
          <a:p>
            <a:endParaRPr lang="nl-BE" sz="1200" kern="1200">
              <a:solidFill>
                <a:schemeClr val="tx1"/>
              </a:solidFill>
              <a:effectLst/>
              <a:latin typeface="+mn-lt"/>
              <a:ea typeface="+mn-ea"/>
              <a:cs typeface="+mn-cs"/>
            </a:endParaRPr>
          </a:p>
          <a:p>
            <a:endParaRPr lang="nl-BE"/>
          </a:p>
        </p:txBody>
      </p:sp>
      <p:sp>
        <p:nvSpPr>
          <p:cNvPr id="4" name="Tijdelijke aanduiding voor dianummer 3">
            <a:extLst>
              <a:ext uri="{FF2B5EF4-FFF2-40B4-BE49-F238E27FC236}">
                <a16:creationId xmlns:a16="http://schemas.microsoft.com/office/drawing/2014/main" id="{221D258B-F7DF-C415-AD5A-064B76BC43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7C54-51A7-454F-A71B-26ECA4AB06C7}" type="slidenum">
              <a:rPr kumimoji="0" lang="nl-BE"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441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BB839-D85D-4F6A-1933-6074544A6AC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17048FD-B450-966D-C270-D5E3D5522A4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83B3F73-E923-D097-29E9-E35379B62E52}"/>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B82F80E9-3364-E209-0002-109190D19349}"/>
              </a:ext>
            </a:extLst>
          </p:cNvPr>
          <p:cNvSpPr>
            <a:spLocks noGrp="1"/>
          </p:cNvSpPr>
          <p:nvPr>
            <p:ph type="sldNum" sz="quarter" idx="5"/>
          </p:nvPr>
        </p:nvSpPr>
        <p:spPr/>
        <p:txBody>
          <a:bodyPr/>
          <a:lstStyle/>
          <a:p>
            <a:fld id="{34CA99C1-7B60-404B-9680-86CEA79BE8D1}" type="slidenum">
              <a:rPr lang="nl-BE" smtClean="0"/>
              <a:t>16</a:t>
            </a:fld>
            <a:endParaRPr lang="nl-BE"/>
          </a:p>
        </p:txBody>
      </p:sp>
    </p:spTree>
    <p:extLst>
      <p:ext uri="{BB962C8B-B14F-4D97-AF65-F5344CB8AC3E}">
        <p14:creationId xmlns:p14="http://schemas.microsoft.com/office/powerpoint/2010/main" val="2688123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179F8-4F07-FDE4-95CB-B3346F53B73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7077D3-8236-CCD1-44FF-952FD58231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1F41558-1806-FEE6-69E9-392A2F4C92F1}"/>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6D6F8CF3-28FC-C924-2EB5-870F27DC146B}"/>
              </a:ext>
            </a:extLst>
          </p:cNvPr>
          <p:cNvSpPr>
            <a:spLocks noGrp="1"/>
          </p:cNvSpPr>
          <p:nvPr>
            <p:ph type="sldNum" sz="quarter" idx="5"/>
          </p:nvPr>
        </p:nvSpPr>
        <p:spPr/>
        <p:txBody>
          <a:bodyPr/>
          <a:lstStyle/>
          <a:p>
            <a:fld id="{34CA99C1-7B60-404B-9680-86CEA79BE8D1}" type="slidenum">
              <a:rPr lang="nl-BE" smtClean="0"/>
              <a:t>17</a:t>
            </a:fld>
            <a:endParaRPr lang="nl-BE"/>
          </a:p>
        </p:txBody>
      </p:sp>
    </p:spTree>
    <p:extLst>
      <p:ext uri="{BB962C8B-B14F-4D97-AF65-F5344CB8AC3E}">
        <p14:creationId xmlns:p14="http://schemas.microsoft.com/office/powerpoint/2010/main" val="3965893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Waaw</a:t>
            </a:r>
            <a:r>
              <a:rPr lang="nl-BE" dirty="0"/>
              <a:t> code ophangen in groep</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7C54-51A7-454F-A71B-26ECA4AB06C7}" type="slidenum">
              <a:rPr kumimoji="0" lang="nl-BE"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B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859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Hoe toegankelijk is je aanbod?</a:t>
            </a:r>
          </a:p>
          <a:p>
            <a:r>
              <a:rPr lang="nl-BE"/>
              <a:t>Is je aanbod</a:t>
            </a:r>
          </a:p>
          <a:p>
            <a:pPr marL="171450" indent="-171450">
              <a:buFontTx/>
              <a:buChar char="-"/>
            </a:pPr>
            <a:r>
              <a:rPr lang="nl-BE"/>
              <a:t>Bekend</a:t>
            </a:r>
          </a:p>
          <a:p>
            <a:pPr marL="171450" indent="-171450">
              <a:buFontTx/>
              <a:buChar char="-"/>
            </a:pPr>
            <a:r>
              <a:rPr lang="nl-BE"/>
              <a:t>Bereikbaar o.a. afstand, rolstoeltoegankelijk, vragen/klachten </a:t>
            </a:r>
            <a:r>
              <a:rPr lang="nl-BE" err="1"/>
              <a:t>enz</a:t>
            </a:r>
            <a:endParaRPr lang="nl-BE"/>
          </a:p>
          <a:p>
            <a:pPr marL="171450" indent="-171450">
              <a:buFontTx/>
              <a:buChar char="-"/>
            </a:pPr>
            <a:r>
              <a:rPr lang="nl-BE"/>
              <a:t>Betaalbaar, deelnameprijs maar ook vraagt het aanbod psychologisch niet teveel bv als stigmatiserend</a:t>
            </a:r>
          </a:p>
          <a:p>
            <a:pPr marL="171450" indent="-171450">
              <a:buFontTx/>
              <a:buChar char="-"/>
            </a:pPr>
            <a:r>
              <a:rPr lang="nl-BE"/>
              <a:t>Beschikbaar, niet moeten aanmelden of wachtlijsten, ook mentaal aanwezig zijn in contacten</a:t>
            </a:r>
          </a:p>
          <a:p>
            <a:pPr marL="171450" indent="-171450">
              <a:buFontTx/>
              <a:buChar char="-"/>
            </a:pPr>
            <a:r>
              <a:rPr lang="nl-BE"/>
              <a:t>Bruikbaar, rekening houden met mogelijkheden, beperkingen, leefwereld</a:t>
            </a:r>
          </a:p>
          <a:p>
            <a:pPr marL="171450" indent="-171450">
              <a:buFontTx/>
              <a:buChar char="-"/>
            </a:pPr>
            <a:r>
              <a:rPr lang="nl-BE"/>
              <a:t>Betrouwbaar, veilig, info en gegevens</a:t>
            </a:r>
          </a:p>
          <a:p>
            <a:pPr marL="171450" indent="-171450">
              <a:buFontTx/>
              <a:buChar char="-"/>
            </a:pPr>
            <a:r>
              <a:rPr lang="nl-BE"/>
              <a:t>Begripvol, zonder vooroordelen en stereotypen</a:t>
            </a:r>
          </a:p>
          <a:p>
            <a:pPr marL="171450" indent="-171450">
              <a:buFontTx/>
              <a:buChar char="-"/>
            </a:pPr>
            <a:r>
              <a:rPr lang="nl-BE" err="1"/>
              <a:t>Begrijpbaar</a:t>
            </a:r>
            <a:r>
              <a:rPr lang="nl-BE"/>
              <a:t>, communicatie afgestemd op taal- en </a:t>
            </a:r>
            <a:r>
              <a:rPr lang="nl-BE" err="1"/>
              <a:t>Ghvhden</a:t>
            </a:r>
            <a:endParaRPr lang="nl-BE"/>
          </a:p>
          <a:p>
            <a:pPr marL="171450" indent="-171450">
              <a:buFontTx/>
              <a:buChar char="-"/>
            </a:pPr>
            <a:r>
              <a:rPr lang="nl-BE"/>
              <a:t>Betreedbaarheid: </a:t>
            </a:r>
            <a:r>
              <a:rPr lang="nl-NL"/>
              <a:t>mag de gebruiker van het aanbod deelnemen met al zijn aspecten van identiteit: hoofddoek, pet pruik, tatoeage, </a:t>
            </a:r>
            <a:r>
              <a:rPr lang="nl-NL" err="1"/>
              <a:t>pircing</a:t>
            </a:r>
            <a:r>
              <a:rPr lang="nl-NL"/>
              <a:t>, kledij.... of moet de deelnemer zich aanpassen</a:t>
            </a:r>
            <a:endParaRPr lang="nl-BE"/>
          </a:p>
        </p:txBody>
      </p:sp>
      <p:sp>
        <p:nvSpPr>
          <p:cNvPr id="4" name="Tijdelijke aanduiding voor dianummer 3"/>
          <p:cNvSpPr>
            <a:spLocks noGrp="1"/>
          </p:cNvSpPr>
          <p:nvPr>
            <p:ph type="sldNum" sz="quarter" idx="5"/>
          </p:nvPr>
        </p:nvSpPr>
        <p:spPr/>
        <p:txBody>
          <a:bodyPr/>
          <a:lstStyle/>
          <a:p>
            <a:fld id="{34CA99C1-7B60-404B-9680-86CEA79BE8D1}" type="slidenum">
              <a:rPr lang="nl-BE" smtClean="0"/>
              <a:t>19</a:t>
            </a:fld>
            <a:endParaRPr lang="nl-BE"/>
          </a:p>
        </p:txBody>
      </p:sp>
    </p:spTree>
    <p:extLst>
      <p:ext uri="{BB962C8B-B14F-4D97-AF65-F5344CB8AC3E}">
        <p14:creationId xmlns:p14="http://schemas.microsoft.com/office/powerpoint/2010/main" val="722493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5’ In grote groep (indien nog tijd)</a:t>
            </a:r>
          </a:p>
        </p:txBody>
      </p:sp>
      <p:sp>
        <p:nvSpPr>
          <p:cNvPr id="4" name="Tijdelijke aanduiding voor dianummer 3"/>
          <p:cNvSpPr>
            <a:spLocks noGrp="1"/>
          </p:cNvSpPr>
          <p:nvPr>
            <p:ph type="sldNum" sz="quarter" idx="5"/>
          </p:nvPr>
        </p:nvSpPr>
        <p:spPr/>
        <p:txBody>
          <a:bodyPr/>
          <a:lstStyle/>
          <a:p>
            <a:fld id="{34CA99C1-7B60-404B-9680-86CEA79BE8D1}" type="slidenum">
              <a:rPr lang="nl-BE" smtClean="0"/>
              <a:t>20</a:t>
            </a:fld>
            <a:endParaRPr lang="nl-BE"/>
          </a:p>
        </p:txBody>
      </p:sp>
    </p:spTree>
    <p:extLst>
      <p:ext uri="{BB962C8B-B14F-4D97-AF65-F5344CB8AC3E}">
        <p14:creationId xmlns:p14="http://schemas.microsoft.com/office/powerpoint/2010/main" val="2845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6ADBA-8441-5EB5-AF63-FE3A45B478A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E535261-1B9C-9CDD-0482-114FD2ED8C9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ADD4AC1-F051-7BCC-82DB-87AC8CCFFA25}"/>
              </a:ext>
            </a:extLst>
          </p:cNvPr>
          <p:cNvSpPr>
            <a:spLocks noGrp="1"/>
          </p:cNvSpPr>
          <p:nvPr>
            <p:ph type="body" idx="1"/>
          </p:nvPr>
        </p:nvSpPr>
        <p:spPr/>
        <p:txBody>
          <a:bodyPr/>
          <a:lstStyle/>
          <a:p>
            <a:r>
              <a:rPr lang="nl-BE"/>
              <a:t>Workshop: leren van elkaar</a:t>
            </a:r>
          </a:p>
          <a:p>
            <a:endParaRPr lang="nl-BE"/>
          </a:p>
          <a:p>
            <a:r>
              <a:rPr lang="nl-BE"/>
              <a:t>We willen vandaag van jullie leren over echt contact maken, het inrichten van de locatie en het aanbod van activiteiten </a:t>
            </a:r>
          </a:p>
        </p:txBody>
      </p:sp>
      <p:sp>
        <p:nvSpPr>
          <p:cNvPr id="4" name="Tijdelijke aanduiding voor dianummer 3">
            <a:extLst>
              <a:ext uri="{FF2B5EF4-FFF2-40B4-BE49-F238E27FC236}">
                <a16:creationId xmlns:a16="http://schemas.microsoft.com/office/drawing/2014/main" id="{1C8778EB-932D-2AD7-996E-DDCF1C768F37}"/>
              </a:ext>
            </a:extLst>
          </p:cNvPr>
          <p:cNvSpPr>
            <a:spLocks noGrp="1"/>
          </p:cNvSpPr>
          <p:nvPr>
            <p:ph type="sldNum" sz="quarter" idx="5"/>
          </p:nvPr>
        </p:nvSpPr>
        <p:spPr/>
        <p:txBody>
          <a:bodyPr/>
          <a:lstStyle/>
          <a:p>
            <a:fld id="{34CA99C1-7B60-404B-9680-86CEA79BE8D1}" type="slidenum">
              <a:rPr lang="nl-BE" smtClean="0"/>
              <a:t>2</a:t>
            </a:fld>
            <a:endParaRPr lang="nl-BE"/>
          </a:p>
        </p:txBody>
      </p:sp>
    </p:spTree>
    <p:extLst>
      <p:ext uri="{BB962C8B-B14F-4D97-AF65-F5344CB8AC3E}">
        <p14:creationId xmlns:p14="http://schemas.microsoft.com/office/powerpoint/2010/main" val="63408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34CA99C1-7B60-404B-9680-86CEA79BE8D1}" type="slidenum">
              <a:rPr lang="nl-BE" smtClean="0"/>
              <a:t>3</a:t>
            </a:fld>
            <a:endParaRPr lang="nl-BE"/>
          </a:p>
        </p:txBody>
      </p:sp>
    </p:spTree>
    <p:extLst>
      <p:ext uri="{BB962C8B-B14F-4D97-AF65-F5344CB8AC3E}">
        <p14:creationId xmlns:p14="http://schemas.microsoft.com/office/powerpoint/2010/main" val="178920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6E870-FBF7-987A-D0AE-2445D5B56E2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40E6CC2-86EC-420D-6C94-3699C9D1ACB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58385D8-3F06-56F2-A6C7-FFDCEBDF0492}"/>
              </a:ext>
            </a:extLst>
          </p:cNvPr>
          <p:cNvSpPr>
            <a:spLocks noGrp="1"/>
          </p:cNvSpPr>
          <p:nvPr>
            <p:ph type="body" idx="1"/>
          </p:nvPr>
        </p:nvSpPr>
        <p:spPr/>
        <p:txBody>
          <a:bodyPr/>
          <a:lstStyle/>
          <a:p>
            <a:pPr rtl="0" fontAlgn="base"/>
            <a:r>
              <a:rPr lang="nl-NL" sz="1200" b="1" i="0" kern="1200">
                <a:solidFill>
                  <a:schemeClr val="tx1"/>
                </a:solidFill>
                <a:effectLst/>
                <a:latin typeface="+mn-lt"/>
                <a:ea typeface="+mn-ea"/>
                <a:cs typeface="+mn-cs"/>
              </a:rPr>
              <a:t>15’ Placemat 7 groepjes van 4 (placemats stiften)</a:t>
            </a:r>
          </a:p>
          <a:p>
            <a:pPr rtl="0" fontAlgn="base"/>
            <a:r>
              <a:rPr lang="nl-NL" sz="1200" b="1" i="0" kern="1200">
                <a:solidFill>
                  <a:schemeClr val="tx1"/>
                </a:solidFill>
                <a:effectLst/>
                <a:latin typeface="+mn-lt"/>
                <a:ea typeface="+mn-ea"/>
                <a:cs typeface="+mn-cs"/>
              </a:rPr>
              <a:t>5 individueel</a:t>
            </a:r>
          </a:p>
          <a:p>
            <a:pPr rtl="0" fontAlgn="base"/>
            <a:r>
              <a:rPr lang="nl-NL" sz="1200" b="1" i="0" kern="1200">
                <a:solidFill>
                  <a:schemeClr val="tx1"/>
                </a:solidFill>
                <a:effectLst/>
                <a:latin typeface="+mn-lt"/>
                <a:ea typeface="+mn-ea"/>
                <a:cs typeface="+mn-cs"/>
              </a:rPr>
              <a:t>5 in groepjes: kern in kader schrijven</a:t>
            </a:r>
          </a:p>
          <a:p>
            <a:pPr rtl="0" fontAlgn="base"/>
            <a:r>
              <a:rPr lang="nl-NL" sz="1200" b="1" i="0" kern="1200">
                <a:solidFill>
                  <a:schemeClr val="tx1"/>
                </a:solidFill>
                <a:effectLst/>
                <a:latin typeface="+mn-lt"/>
                <a:ea typeface="+mn-ea"/>
                <a:cs typeface="+mn-cs"/>
              </a:rPr>
              <a:t>5 in plenum: kern op flap schrijven</a:t>
            </a:r>
          </a:p>
          <a:p>
            <a:pPr rtl="0" fontAlgn="base"/>
            <a:endParaRPr lang="nl-NL" sz="1200" b="1" i="0" kern="1200">
              <a:solidFill>
                <a:schemeClr val="tx1"/>
              </a:solidFill>
              <a:effectLst/>
              <a:latin typeface="+mn-lt"/>
              <a:ea typeface="+mn-ea"/>
              <a:cs typeface="+mn-cs"/>
            </a:endParaRPr>
          </a:p>
          <a:p>
            <a:pPr rtl="0" fontAlgn="base"/>
            <a:r>
              <a:rPr lang="nl-NL" sz="1200" b="1" i="0" kern="1200">
                <a:solidFill>
                  <a:schemeClr val="tx1"/>
                </a:solidFill>
                <a:effectLst/>
                <a:latin typeface="+mn-lt"/>
                <a:ea typeface="+mn-ea"/>
                <a:cs typeface="+mn-cs"/>
              </a:rPr>
              <a:t>Post-its kleven op flip-over en terugkoppeling in plenum: Wat zijn kleine dingen die veel verschil maken?</a:t>
            </a:r>
          </a:p>
          <a:p>
            <a:pPr rtl="0" fontAlgn="base"/>
            <a:endParaRPr lang="nl-NL" sz="1200" b="0" i="1" kern="1200">
              <a:solidFill>
                <a:schemeClr val="tx1"/>
              </a:solidFill>
              <a:effectLst/>
              <a:latin typeface="+mn-lt"/>
              <a:ea typeface="+mn-ea"/>
              <a:cs typeface="+mn-cs"/>
            </a:endParaRPr>
          </a:p>
          <a:p>
            <a:pPr rtl="0" fontAlgn="base"/>
            <a:r>
              <a:rPr lang="nl-NL" sz="1200" b="0" i="1" kern="1200">
                <a:solidFill>
                  <a:schemeClr val="tx1"/>
                </a:solidFill>
                <a:effectLst/>
                <a:latin typeface="+mn-lt"/>
                <a:ea typeface="+mn-ea"/>
                <a:cs typeface="+mn-cs"/>
              </a:rPr>
              <a:t>Wat zijn dingen die mensen doen die voor jou geruststellend werken als je ergens nieuw komt?</a:t>
            </a:r>
            <a:endParaRPr lang="nl-NL" sz="1200" b="0" i="0" kern="1200">
              <a:solidFill>
                <a:schemeClr val="tx1"/>
              </a:solidFill>
              <a:effectLst/>
              <a:latin typeface="+mn-lt"/>
              <a:ea typeface="+mn-ea"/>
              <a:cs typeface="+mn-cs"/>
            </a:endParaRPr>
          </a:p>
          <a:p>
            <a:pPr rtl="0" fontAlgn="base"/>
            <a:r>
              <a:rPr lang="nl-NL" sz="1200" b="0" i="1" kern="1200">
                <a:solidFill>
                  <a:schemeClr val="tx1"/>
                </a:solidFill>
                <a:effectLst/>
                <a:latin typeface="+mn-lt"/>
                <a:ea typeface="+mn-ea"/>
                <a:cs typeface="+mn-cs"/>
              </a:rPr>
              <a:t>Wat zijn dingen die mensen doen waardoor jij je ergens of bij iemand op je gemak voelt?</a:t>
            </a:r>
            <a:endParaRPr lang="nl-NL" sz="1200" b="0" i="0" kern="1200">
              <a:solidFill>
                <a:schemeClr val="tx1"/>
              </a:solidFill>
              <a:effectLst/>
              <a:latin typeface="+mn-lt"/>
              <a:ea typeface="+mn-ea"/>
              <a:cs typeface="+mn-cs"/>
            </a:endParaRPr>
          </a:p>
          <a:p>
            <a:pPr rtl="0" fontAlgn="base"/>
            <a:r>
              <a:rPr lang="nl-NL" sz="1200" b="0" i="1" kern="1200">
                <a:solidFill>
                  <a:schemeClr val="tx1"/>
                </a:solidFill>
                <a:effectLst/>
                <a:latin typeface="+mn-lt"/>
                <a:ea typeface="+mn-ea"/>
                <a:cs typeface="+mn-cs"/>
              </a:rPr>
              <a:t>Wat zijn dingen die mensen doen waardoor jij nog eens een keer zal terugkomen?</a:t>
            </a:r>
            <a:endParaRPr lang="nl-NL"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br>
              <a:rPr lang="nl-NL" sz="1200" b="0" i="0" kern="1200">
                <a:solidFill>
                  <a:schemeClr val="tx1"/>
                </a:solidFill>
                <a:effectLst/>
                <a:latin typeface="+mn-lt"/>
                <a:ea typeface="+mn-ea"/>
                <a:cs typeface="+mn-cs"/>
              </a:rPr>
            </a:br>
            <a:r>
              <a:rPr lang="nl-NL"/>
              <a:t>bv. Goeiedag zeggen, naam kennen, lichaamstaal: glimlach, oogcontact, open houding, tijd nemen, rust uitstralen, koffie, muziek</a:t>
            </a:r>
          </a:p>
          <a:p>
            <a:pPr rtl="0" fontAlgn="base"/>
            <a:endParaRPr lang="nl-NL" sz="1200" b="0" i="0" kern="1200">
              <a:solidFill>
                <a:schemeClr val="tx1"/>
              </a:solidFill>
              <a:effectLst/>
              <a:latin typeface="+mn-lt"/>
              <a:ea typeface="+mn-ea"/>
              <a:cs typeface="+mn-cs"/>
            </a:endParaRPr>
          </a:p>
          <a:p>
            <a:pPr rtl="0" fontAlgn="base"/>
            <a:r>
              <a:rPr lang="nl-NL" sz="1200" b="0" i="0" kern="1200">
                <a:solidFill>
                  <a:schemeClr val="tx1"/>
                </a:solidFill>
                <a:effectLst/>
                <a:latin typeface="+mn-lt"/>
                <a:ea typeface="+mn-ea"/>
                <a:cs typeface="+mn-cs"/>
              </a:rPr>
              <a:t>Bv weg uitleggen, vooraf vertellen hoe de werking verloopt, klaar staan aan het onthaal</a:t>
            </a:r>
          </a:p>
          <a:p>
            <a:pPr rtl="0" fontAlgn="base"/>
            <a:endParaRPr lang="nl-NL" sz="1200" b="0" i="0" kern="1200">
              <a:solidFill>
                <a:schemeClr val="tx1"/>
              </a:solidFill>
              <a:effectLst/>
              <a:latin typeface="+mn-lt"/>
              <a:ea typeface="+mn-ea"/>
              <a:cs typeface="+mn-cs"/>
            </a:endParaRPr>
          </a:p>
          <a:p>
            <a:pPr rtl="0" fontAlgn="base"/>
            <a:r>
              <a:rPr lang="nl-NL" sz="1200" b="0" i="0" kern="1200">
                <a:solidFill>
                  <a:schemeClr val="tx1"/>
                </a:solidFill>
                <a:effectLst/>
                <a:latin typeface="+mn-lt"/>
                <a:ea typeface="+mn-ea"/>
                <a:cs typeface="+mn-cs"/>
              </a:rPr>
              <a:t>Bv naast elkaar zitten, luisteren zonder te oordelen, over eigen kwetsbaarheid vertellen, niet betuttelend doen, goed kunnen doorverwijzen, voorstellen om met iets te helpen/samen iets klein te doen, vragen of je nog eens terugkomt</a:t>
            </a:r>
          </a:p>
          <a:p>
            <a:pPr rtl="0" fontAlgn="base"/>
            <a:endParaRPr lang="nl-NL" sz="1200" b="0" i="0" kern="1200">
              <a:solidFill>
                <a:schemeClr val="tx1"/>
              </a:solidFill>
              <a:effectLst/>
              <a:latin typeface="+mn-lt"/>
              <a:ea typeface="+mn-ea"/>
              <a:cs typeface="+mn-cs"/>
            </a:endParaRPr>
          </a:p>
          <a:p>
            <a:pPr rtl="0" fontAlgn="base"/>
            <a:endParaRPr lang="nl-NL" sz="1200" b="0" i="0" kern="1200">
              <a:solidFill>
                <a:schemeClr val="tx1"/>
              </a:solidFill>
              <a:effectLst/>
              <a:latin typeface="+mn-lt"/>
              <a:ea typeface="+mn-ea"/>
              <a:cs typeface="+mn-cs"/>
            </a:endParaRPr>
          </a:p>
          <a:p>
            <a:pPr rtl="0" fontAlgn="base"/>
            <a:endParaRPr lang="nl-NL" sz="1200" b="0" i="0" kern="1200">
              <a:solidFill>
                <a:schemeClr val="tx1"/>
              </a:solidFill>
              <a:effectLst/>
              <a:latin typeface="+mn-lt"/>
              <a:ea typeface="+mn-ea"/>
              <a:cs typeface="+mn-cs"/>
            </a:endParaRPr>
          </a:p>
          <a:p>
            <a:endParaRPr lang="nl-BE"/>
          </a:p>
        </p:txBody>
      </p:sp>
      <p:sp>
        <p:nvSpPr>
          <p:cNvPr id="4" name="Tijdelijke aanduiding voor dianummer 3">
            <a:extLst>
              <a:ext uri="{FF2B5EF4-FFF2-40B4-BE49-F238E27FC236}">
                <a16:creationId xmlns:a16="http://schemas.microsoft.com/office/drawing/2014/main" id="{59B6DD98-D23A-D8A1-B58C-F1D4465B67D2}"/>
              </a:ext>
            </a:extLst>
          </p:cNvPr>
          <p:cNvSpPr>
            <a:spLocks noGrp="1"/>
          </p:cNvSpPr>
          <p:nvPr>
            <p:ph type="sldNum" sz="quarter" idx="5"/>
          </p:nvPr>
        </p:nvSpPr>
        <p:spPr/>
        <p:txBody>
          <a:bodyPr/>
          <a:lstStyle/>
          <a:p>
            <a:fld id="{34CA99C1-7B60-404B-9680-86CEA79BE8D1}" type="slidenum">
              <a:rPr lang="nl-BE" smtClean="0"/>
              <a:t>4</a:t>
            </a:fld>
            <a:endParaRPr lang="nl-BE"/>
          </a:p>
        </p:txBody>
      </p:sp>
    </p:spTree>
    <p:extLst>
      <p:ext uri="{BB962C8B-B14F-4D97-AF65-F5344CB8AC3E}">
        <p14:creationId xmlns:p14="http://schemas.microsoft.com/office/powerpoint/2010/main" val="399484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CDEA5-3C21-7B49-A9B1-CC0CD64C6E1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3ECE539-B790-A906-B7F2-D4CE8097ED8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1C83435-619C-92F4-CAF3-41D6735318AE}"/>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E6D584D5-EA5B-03B9-9783-C7B79CB8472E}"/>
              </a:ext>
            </a:extLst>
          </p:cNvPr>
          <p:cNvSpPr>
            <a:spLocks noGrp="1"/>
          </p:cNvSpPr>
          <p:nvPr>
            <p:ph type="sldNum" sz="quarter" idx="5"/>
          </p:nvPr>
        </p:nvSpPr>
        <p:spPr/>
        <p:txBody>
          <a:bodyPr/>
          <a:lstStyle/>
          <a:p>
            <a:fld id="{34CA99C1-7B60-404B-9680-86CEA79BE8D1}" type="slidenum">
              <a:rPr lang="nl-BE" smtClean="0"/>
              <a:t>5</a:t>
            </a:fld>
            <a:endParaRPr lang="nl-BE"/>
          </a:p>
        </p:txBody>
      </p:sp>
    </p:spTree>
    <p:extLst>
      <p:ext uri="{BB962C8B-B14F-4D97-AF65-F5344CB8AC3E}">
        <p14:creationId xmlns:p14="http://schemas.microsoft.com/office/powerpoint/2010/main" val="3360562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05DF1-AC91-1717-46DC-C3210D5CB3E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8D36997-045F-DADA-F967-091F3C38A5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F18C64C-CFEC-E0CA-7071-8E62271E0349}"/>
              </a:ext>
            </a:extLst>
          </p:cNvPr>
          <p:cNvSpPr>
            <a:spLocks noGrp="1"/>
          </p:cNvSpPr>
          <p:nvPr>
            <p:ph type="body" idx="1"/>
          </p:nvPr>
        </p:nvSpPr>
        <p:spPr/>
        <p:txBody>
          <a:bodyPr/>
          <a:lstStyle/>
          <a:p>
            <a:endParaRPr lang="nl-BE" b="1"/>
          </a:p>
          <a:p>
            <a:r>
              <a:rPr lang="nl-BE" b="1"/>
              <a:t>15’</a:t>
            </a:r>
          </a:p>
          <a:p>
            <a:r>
              <a:rPr lang="nl-BE" b="1"/>
              <a:t>5’ Individueel, vanuit je eigen rol binnen de </a:t>
            </a:r>
            <a:r>
              <a:rPr lang="nl-BE" b="1" err="1"/>
              <a:t>Welzijnsschakelsgroep</a:t>
            </a:r>
            <a:r>
              <a:rPr lang="nl-BE" b="1"/>
              <a:t>, noteren op blad (papier)</a:t>
            </a:r>
          </a:p>
          <a:p>
            <a:r>
              <a:rPr lang="nl-BE" b="1"/>
              <a:t>10’Wie wil delen?</a:t>
            </a:r>
          </a:p>
          <a:p>
            <a:endParaRPr lang="nl-BE" b="0"/>
          </a:p>
          <a:p>
            <a:endParaRPr lang="nl-BE" b="0"/>
          </a:p>
          <a:p>
            <a:r>
              <a:rPr lang="nl-BE" b="0"/>
              <a:t>Bv  Vrijwilligers zitten samen apart aan een tafel.</a:t>
            </a:r>
          </a:p>
          <a:p>
            <a:endParaRPr lang="nl-BE" b="0"/>
          </a:p>
          <a:p>
            <a:r>
              <a:rPr lang="nl-BE" b="0"/>
              <a:t>Straks komen we hierop terug bij reguleren van jezelf en co-reguleren, verbinding maken met de andere</a:t>
            </a:r>
          </a:p>
          <a:p>
            <a:r>
              <a:rPr lang="nl-BE" b="0"/>
              <a:t>Niet te ver zoeken, het ligt dicht bij jezelf.</a:t>
            </a:r>
          </a:p>
        </p:txBody>
      </p:sp>
      <p:sp>
        <p:nvSpPr>
          <p:cNvPr id="4" name="Tijdelijke aanduiding voor dianummer 3">
            <a:extLst>
              <a:ext uri="{FF2B5EF4-FFF2-40B4-BE49-F238E27FC236}">
                <a16:creationId xmlns:a16="http://schemas.microsoft.com/office/drawing/2014/main" id="{151439CF-96D9-D2B4-CFE3-9014D4D30917}"/>
              </a:ext>
            </a:extLst>
          </p:cNvPr>
          <p:cNvSpPr>
            <a:spLocks noGrp="1"/>
          </p:cNvSpPr>
          <p:nvPr>
            <p:ph type="sldNum" sz="quarter" idx="5"/>
          </p:nvPr>
        </p:nvSpPr>
        <p:spPr/>
        <p:txBody>
          <a:bodyPr/>
          <a:lstStyle/>
          <a:p>
            <a:fld id="{34CA99C1-7B60-404B-9680-86CEA79BE8D1}" type="slidenum">
              <a:rPr lang="nl-BE" smtClean="0"/>
              <a:t>6</a:t>
            </a:fld>
            <a:endParaRPr lang="nl-BE"/>
          </a:p>
        </p:txBody>
      </p:sp>
    </p:spTree>
    <p:extLst>
      <p:ext uri="{BB962C8B-B14F-4D97-AF65-F5344CB8AC3E}">
        <p14:creationId xmlns:p14="http://schemas.microsoft.com/office/powerpoint/2010/main" val="70688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We hebben het hier over het belang van positieve relaties op te bouwen door:</a:t>
            </a:r>
          </a:p>
          <a:p>
            <a:r>
              <a:rPr lang="nl-BE"/>
              <a:t>Maar om in verbinding te kunnen gaan moeten we eerst onszelf en onze emoties kunnen reguleren </a:t>
            </a:r>
            <a:r>
              <a:rPr lang="nl-BE" err="1"/>
              <a:t>cfr</a:t>
            </a:r>
            <a:r>
              <a:rPr lang="nl-BE"/>
              <a:t> Peter Adriaenssens</a:t>
            </a:r>
          </a:p>
          <a:p>
            <a:r>
              <a:rPr lang="nl-BE"/>
              <a:t>Eerst reguleren (</a:t>
            </a:r>
            <a:r>
              <a:rPr lang="nl-BE" err="1"/>
              <a:t>regulate</a:t>
            </a:r>
            <a:r>
              <a:rPr lang="nl-BE"/>
              <a:t>) dan verbinden (</a:t>
            </a:r>
            <a:r>
              <a:rPr lang="nl-BE" err="1"/>
              <a:t>relate</a:t>
            </a:r>
            <a:r>
              <a:rPr lang="nl-BE"/>
              <a:t>), daarna redeneren (</a:t>
            </a:r>
            <a:r>
              <a:rPr lang="nl-BE" err="1"/>
              <a:t>reason</a:t>
            </a:r>
            <a:r>
              <a:rPr lang="nl-BE"/>
              <a:t>).</a:t>
            </a:r>
          </a:p>
        </p:txBody>
      </p:sp>
      <p:sp>
        <p:nvSpPr>
          <p:cNvPr id="4" name="Tijdelijke aanduiding voor dianummer 3"/>
          <p:cNvSpPr>
            <a:spLocks noGrp="1"/>
          </p:cNvSpPr>
          <p:nvPr>
            <p:ph type="sldNum" sz="quarter" idx="5"/>
          </p:nvPr>
        </p:nvSpPr>
        <p:spPr/>
        <p:txBody>
          <a:bodyPr/>
          <a:lstStyle/>
          <a:p>
            <a:fld id="{34CA99C1-7B60-404B-9680-86CEA79BE8D1}" type="slidenum">
              <a:rPr lang="nl-BE" smtClean="0"/>
              <a:t>7</a:t>
            </a:fld>
            <a:endParaRPr lang="nl-BE"/>
          </a:p>
        </p:txBody>
      </p:sp>
    </p:spTree>
    <p:extLst>
      <p:ext uri="{BB962C8B-B14F-4D97-AF65-F5344CB8AC3E}">
        <p14:creationId xmlns:p14="http://schemas.microsoft.com/office/powerpoint/2010/main" val="2390223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a:solidFill>
                  <a:schemeClr val="tx1"/>
                </a:solidFill>
                <a:effectLst/>
                <a:latin typeface="+mn-lt"/>
                <a:ea typeface="+mn-ea"/>
                <a:cs typeface="+mn-cs"/>
              </a:rPr>
              <a:t>Leren kan alleen met een kalm brein</a:t>
            </a:r>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Je leert alleen als je binnen je leervenster zit.</a:t>
            </a:r>
          </a:p>
          <a:p>
            <a:r>
              <a:rPr lang="nl-BE" sz="1200" kern="1200">
                <a:solidFill>
                  <a:schemeClr val="tx1"/>
                </a:solidFill>
                <a:effectLst/>
                <a:latin typeface="+mn-lt"/>
                <a:ea typeface="+mn-ea"/>
                <a:cs typeface="+mn-cs"/>
              </a:rPr>
              <a:t>Voldoende geprikkeld om alert te zijn, maar niet teveel zodat je niet in alarmfase gaat.</a:t>
            </a:r>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7C54-51A7-454F-A71B-26ECA4AB06C7}" type="slidenum">
              <a:rPr kumimoji="0" lang="nl-BE"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67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Spiegelneuronen spelen rol (zoals gapen, koekskes eten).</a:t>
            </a:r>
          </a:p>
          <a:p>
            <a:endParaRPr lang="nl-BE"/>
          </a:p>
          <a:p>
            <a:r>
              <a:rPr lang="nl-BE"/>
              <a:t>Bv moeder moet eerst zelf kalm zijn om dan baby te kalmeren</a:t>
            </a:r>
          </a:p>
          <a:p>
            <a:endParaRPr lang="nl-BE"/>
          </a:p>
          <a:p>
            <a:endParaRPr lang="nl-BE"/>
          </a:p>
          <a:p>
            <a:endParaRPr lang="nl-BE"/>
          </a:p>
          <a:p>
            <a:r>
              <a:rPr lang="nl-BE" sz="1200" kern="1200">
                <a:solidFill>
                  <a:schemeClr val="tx1"/>
                </a:solidFill>
                <a:effectLst/>
                <a:latin typeface="+mn-lt"/>
                <a:ea typeface="+mn-ea"/>
                <a:cs typeface="+mn-cs"/>
              </a:rPr>
              <a:t> </a:t>
            </a:r>
          </a:p>
          <a:p>
            <a:endParaRPr lang="nl-BE"/>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07C54-51A7-454F-A71B-26ECA4AB06C7}"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66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C29ED-5F49-4A1B-9489-0A36A1FEA2D0}"/>
              </a:ext>
            </a:extLst>
          </p:cNvPr>
          <p:cNvSpPr>
            <a:spLocks noGrp="1"/>
          </p:cNvSpPr>
          <p:nvPr>
            <p:ph type="title" hasCustomPrompt="1"/>
          </p:nvPr>
        </p:nvSpPr>
        <p:spPr>
          <a:xfrm>
            <a:off x="4343400" y="3788465"/>
            <a:ext cx="9601200" cy="2710069"/>
          </a:xfrm>
        </p:spPr>
        <p:txBody>
          <a:bodyPr/>
          <a:lstStyle>
            <a:lvl1pPr>
              <a:defRPr sz="10000"/>
            </a:lvl1pPr>
          </a:lstStyle>
          <a:p>
            <a:r>
              <a:rPr lang="nl-NL"/>
              <a:t>Titel presentatie</a:t>
            </a:r>
            <a:endParaRPr lang="nl-BE"/>
          </a:p>
        </p:txBody>
      </p:sp>
      <p:sp>
        <p:nvSpPr>
          <p:cNvPr id="6" name="Tijdelijke aanduiding voor inhoud 5">
            <a:extLst>
              <a:ext uri="{FF2B5EF4-FFF2-40B4-BE49-F238E27FC236}">
                <a16:creationId xmlns:a16="http://schemas.microsoft.com/office/drawing/2014/main" id="{B781A45F-F877-4074-BC06-BC137A01A6F4}"/>
              </a:ext>
            </a:extLst>
          </p:cNvPr>
          <p:cNvSpPr>
            <a:spLocks noGrp="1"/>
          </p:cNvSpPr>
          <p:nvPr>
            <p:ph sz="quarter" idx="10" hasCustomPrompt="1"/>
          </p:nvPr>
        </p:nvSpPr>
        <p:spPr>
          <a:xfrm>
            <a:off x="5029200" y="6743700"/>
            <a:ext cx="8229600" cy="1600200"/>
          </a:xfrm>
        </p:spPr>
        <p:txBody>
          <a:bodyPr>
            <a:normAutofit/>
          </a:bodyPr>
          <a:lstStyle>
            <a:lvl1pPr>
              <a:defRPr sz="5000"/>
            </a:lvl1pPr>
          </a:lstStyle>
          <a:p>
            <a:pPr lvl="0"/>
            <a:r>
              <a:rPr lang="nl-BE"/>
              <a:t>Ondertitel</a:t>
            </a:r>
          </a:p>
        </p:txBody>
      </p:sp>
    </p:spTree>
    <p:extLst>
      <p:ext uri="{BB962C8B-B14F-4D97-AF65-F5344CB8AC3E}">
        <p14:creationId xmlns:p14="http://schemas.microsoft.com/office/powerpoint/2010/main" val="288664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914400" y="410400"/>
            <a:ext cx="16458840" cy="7962840"/>
          </a:xfrm>
          <a:prstGeom prst="rect">
            <a:avLst/>
          </a:prstGeom>
        </p:spPr>
        <p:txBody>
          <a:bodyPr lIns="0" tIns="0" rIns="0" bIns="0" anchor="ctr">
            <a:noAutofit/>
          </a:bodyPr>
          <a:lstStyle/>
          <a:p>
            <a:pPr algn="ctr"/>
            <a:endParaRPr lang="nl-BE" sz="3200" b="0" strike="noStrike" spc="-1">
              <a:latin typeface="Arial"/>
            </a:endParaRPr>
          </a:p>
        </p:txBody>
      </p:sp>
    </p:spTree>
    <p:extLst>
      <p:ext uri="{BB962C8B-B14F-4D97-AF65-F5344CB8AC3E}">
        <p14:creationId xmlns:p14="http://schemas.microsoft.com/office/powerpoint/2010/main" val="207417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nl-BE" sz="4400" b="0" strike="noStrike" spc="-1">
              <a:latin typeface="Arial"/>
            </a:endParaRPr>
          </a:p>
        </p:txBody>
      </p:sp>
      <p:sp>
        <p:nvSpPr>
          <p:cNvPr id="88"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nl-BE" sz="3200" b="0" strike="noStrike" spc="-1">
              <a:latin typeface="Arial"/>
            </a:endParaRPr>
          </a:p>
        </p:txBody>
      </p:sp>
      <p:sp>
        <p:nvSpPr>
          <p:cNvPr id="89"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nl-BE" sz="3200" b="0" strike="noStrike" spc="-1">
              <a:latin typeface="Arial"/>
            </a:endParaRPr>
          </a:p>
        </p:txBody>
      </p:sp>
      <p:sp>
        <p:nvSpPr>
          <p:cNvPr id="90"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nl-BE" sz="3200" b="0" strike="noStrike" spc="-1">
              <a:latin typeface="Arial"/>
            </a:endParaRPr>
          </a:p>
        </p:txBody>
      </p:sp>
    </p:spTree>
    <p:extLst>
      <p:ext uri="{BB962C8B-B14F-4D97-AF65-F5344CB8AC3E}">
        <p14:creationId xmlns:p14="http://schemas.microsoft.com/office/powerpoint/2010/main" val="684586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nl-BE" sz="4400" b="0" strike="noStrike" spc="-1">
              <a:latin typeface="Arial"/>
            </a:endParaRPr>
          </a:p>
        </p:txBody>
      </p:sp>
      <p:sp>
        <p:nvSpPr>
          <p:cNvPr id="92"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nl-BE" sz="3200" b="0" strike="noStrike" spc="-1">
              <a:latin typeface="Arial"/>
            </a:endParaRPr>
          </a:p>
        </p:txBody>
      </p:sp>
      <p:sp>
        <p:nvSpPr>
          <p:cNvPr id="93"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nl-BE" sz="3200" b="0" strike="noStrike" spc="-1">
              <a:latin typeface="Arial"/>
            </a:endParaRPr>
          </a:p>
        </p:txBody>
      </p:sp>
      <p:sp>
        <p:nvSpPr>
          <p:cNvPr id="94" name="PlaceHolder 4"/>
          <p:cNvSpPr>
            <a:spLocks noGrp="1"/>
          </p:cNvSpPr>
          <p:nvPr>
            <p:ph type="body"/>
          </p:nvPr>
        </p:nvSpPr>
        <p:spPr>
          <a:xfrm>
            <a:off x="9348120" y="5523120"/>
            <a:ext cx="8031600" cy="2845440"/>
          </a:xfrm>
          <a:prstGeom prst="rect">
            <a:avLst/>
          </a:prstGeom>
        </p:spPr>
        <p:txBody>
          <a:bodyPr lIns="0" tIns="0" rIns="0" bIns="0">
            <a:normAutofit/>
          </a:bodyPr>
          <a:lstStyle/>
          <a:p>
            <a:endParaRPr lang="nl-BE" sz="3200" b="0" strike="noStrike" spc="-1">
              <a:latin typeface="Arial"/>
            </a:endParaRPr>
          </a:p>
        </p:txBody>
      </p:sp>
    </p:spTree>
    <p:extLst>
      <p:ext uri="{BB962C8B-B14F-4D97-AF65-F5344CB8AC3E}">
        <p14:creationId xmlns:p14="http://schemas.microsoft.com/office/powerpoint/2010/main" val="2405756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nl-BE" sz="4400" b="0" strike="noStrike" spc="-1">
              <a:latin typeface="Arial"/>
            </a:endParaRPr>
          </a:p>
        </p:txBody>
      </p:sp>
      <p:sp>
        <p:nvSpPr>
          <p:cNvPr id="96"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nl-BE" sz="3200" b="0" strike="noStrike" spc="-1">
              <a:latin typeface="Arial"/>
            </a:endParaRPr>
          </a:p>
        </p:txBody>
      </p:sp>
      <p:sp>
        <p:nvSpPr>
          <p:cNvPr id="97"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nl-BE" sz="3200" b="0" strike="noStrike" spc="-1">
              <a:latin typeface="Arial"/>
            </a:endParaRPr>
          </a:p>
        </p:txBody>
      </p:sp>
      <p:sp>
        <p:nvSpPr>
          <p:cNvPr id="98" name="PlaceHolder 4"/>
          <p:cNvSpPr>
            <a:spLocks noGrp="1"/>
          </p:cNvSpPr>
          <p:nvPr>
            <p:ph type="body"/>
          </p:nvPr>
        </p:nvSpPr>
        <p:spPr>
          <a:xfrm>
            <a:off x="914400" y="5523120"/>
            <a:ext cx="16458840" cy="2845440"/>
          </a:xfrm>
          <a:prstGeom prst="rect">
            <a:avLst/>
          </a:prstGeom>
        </p:spPr>
        <p:txBody>
          <a:bodyPr lIns="0" tIns="0" rIns="0" bIns="0">
            <a:normAutofit/>
          </a:bodyPr>
          <a:lstStyle/>
          <a:p>
            <a:endParaRPr lang="nl-BE" sz="3200" b="0" strike="noStrike" spc="-1">
              <a:latin typeface="Arial"/>
            </a:endParaRPr>
          </a:p>
        </p:txBody>
      </p:sp>
    </p:spTree>
    <p:extLst>
      <p:ext uri="{BB962C8B-B14F-4D97-AF65-F5344CB8AC3E}">
        <p14:creationId xmlns:p14="http://schemas.microsoft.com/office/powerpoint/2010/main" val="131914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nl-BE" sz="4400" b="0" strike="noStrike" spc="-1">
              <a:latin typeface="Arial"/>
            </a:endParaRPr>
          </a:p>
        </p:txBody>
      </p:sp>
      <p:sp>
        <p:nvSpPr>
          <p:cNvPr id="100" name="PlaceHolder 2"/>
          <p:cNvSpPr>
            <a:spLocks noGrp="1"/>
          </p:cNvSpPr>
          <p:nvPr>
            <p:ph type="body"/>
          </p:nvPr>
        </p:nvSpPr>
        <p:spPr>
          <a:xfrm>
            <a:off x="914400" y="2406960"/>
            <a:ext cx="16458840" cy="2845440"/>
          </a:xfrm>
          <a:prstGeom prst="rect">
            <a:avLst/>
          </a:prstGeom>
        </p:spPr>
        <p:txBody>
          <a:bodyPr lIns="0" tIns="0" rIns="0" bIns="0">
            <a:normAutofit/>
          </a:bodyPr>
          <a:lstStyle/>
          <a:p>
            <a:endParaRPr lang="nl-BE" sz="3200" b="0" strike="noStrike" spc="-1">
              <a:latin typeface="Arial"/>
            </a:endParaRPr>
          </a:p>
        </p:txBody>
      </p:sp>
      <p:sp>
        <p:nvSpPr>
          <p:cNvPr id="101" name="PlaceHolder 3"/>
          <p:cNvSpPr>
            <a:spLocks noGrp="1"/>
          </p:cNvSpPr>
          <p:nvPr>
            <p:ph type="body"/>
          </p:nvPr>
        </p:nvSpPr>
        <p:spPr>
          <a:xfrm>
            <a:off x="914400" y="5523120"/>
            <a:ext cx="16458840" cy="2845440"/>
          </a:xfrm>
          <a:prstGeom prst="rect">
            <a:avLst/>
          </a:prstGeom>
        </p:spPr>
        <p:txBody>
          <a:bodyPr lIns="0" tIns="0" rIns="0" bIns="0">
            <a:normAutofit/>
          </a:bodyPr>
          <a:lstStyle/>
          <a:p>
            <a:endParaRPr lang="nl-BE" sz="3200" b="0" strike="noStrike" spc="-1">
              <a:latin typeface="Arial"/>
            </a:endParaRPr>
          </a:p>
        </p:txBody>
      </p:sp>
    </p:spTree>
    <p:extLst>
      <p:ext uri="{BB962C8B-B14F-4D97-AF65-F5344CB8AC3E}">
        <p14:creationId xmlns:p14="http://schemas.microsoft.com/office/powerpoint/2010/main" val="27446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nl-BE" sz="4400" b="0" strike="noStrike" spc="-1">
              <a:latin typeface="Arial"/>
            </a:endParaRPr>
          </a:p>
        </p:txBody>
      </p:sp>
      <p:sp>
        <p:nvSpPr>
          <p:cNvPr id="103" name="PlaceHolder 2"/>
          <p:cNvSpPr>
            <a:spLocks noGrp="1"/>
          </p:cNvSpPr>
          <p:nvPr>
            <p:ph type="body"/>
          </p:nvPr>
        </p:nvSpPr>
        <p:spPr>
          <a:xfrm>
            <a:off x="914400" y="2406960"/>
            <a:ext cx="8031600" cy="2845440"/>
          </a:xfrm>
          <a:prstGeom prst="rect">
            <a:avLst/>
          </a:prstGeom>
        </p:spPr>
        <p:txBody>
          <a:bodyPr lIns="0" tIns="0" rIns="0" bIns="0">
            <a:normAutofit/>
          </a:bodyPr>
          <a:lstStyle/>
          <a:p>
            <a:endParaRPr lang="nl-BE" sz="3200" b="0" strike="noStrike" spc="-1">
              <a:latin typeface="Arial"/>
            </a:endParaRPr>
          </a:p>
        </p:txBody>
      </p:sp>
      <p:sp>
        <p:nvSpPr>
          <p:cNvPr id="104" name="PlaceHolder 3"/>
          <p:cNvSpPr>
            <a:spLocks noGrp="1"/>
          </p:cNvSpPr>
          <p:nvPr>
            <p:ph type="body"/>
          </p:nvPr>
        </p:nvSpPr>
        <p:spPr>
          <a:xfrm>
            <a:off x="9348120" y="2406960"/>
            <a:ext cx="8031600" cy="2845440"/>
          </a:xfrm>
          <a:prstGeom prst="rect">
            <a:avLst/>
          </a:prstGeom>
        </p:spPr>
        <p:txBody>
          <a:bodyPr lIns="0" tIns="0" rIns="0" bIns="0">
            <a:normAutofit/>
          </a:bodyPr>
          <a:lstStyle/>
          <a:p>
            <a:endParaRPr lang="nl-BE" sz="3200" b="0" strike="noStrike" spc="-1">
              <a:latin typeface="Arial"/>
            </a:endParaRPr>
          </a:p>
        </p:txBody>
      </p:sp>
      <p:sp>
        <p:nvSpPr>
          <p:cNvPr id="105" name="PlaceHolder 4"/>
          <p:cNvSpPr>
            <a:spLocks noGrp="1"/>
          </p:cNvSpPr>
          <p:nvPr>
            <p:ph type="body"/>
          </p:nvPr>
        </p:nvSpPr>
        <p:spPr>
          <a:xfrm>
            <a:off x="914400" y="5523120"/>
            <a:ext cx="8031600" cy="2845440"/>
          </a:xfrm>
          <a:prstGeom prst="rect">
            <a:avLst/>
          </a:prstGeom>
        </p:spPr>
        <p:txBody>
          <a:bodyPr lIns="0" tIns="0" rIns="0" bIns="0">
            <a:normAutofit/>
          </a:bodyPr>
          <a:lstStyle/>
          <a:p>
            <a:endParaRPr lang="nl-BE" sz="3200" b="0" strike="noStrike" spc="-1">
              <a:latin typeface="Arial"/>
            </a:endParaRPr>
          </a:p>
        </p:txBody>
      </p:sp>
      <p:sp>
        <p:nvSpPr>
          <p:cNvPr id="106" name="PlaceHolder 5"/>
          <p:cNvSpPr>
            <a:spLocks noGrp="1"/>
          </p:cNvSpPr>
          <p:nvPr>
            <p:ph type="body"/>
          </p:nvPr>
        </p:nvSpPr>
        <p:spPr>
          <a:xfrm>
            <a:off x="9348120" y="5523120"/>
            <a:ext cx="8031600" cy="2845440"/>
          </a:xfrm>
          <a:prstGeom prst="rect">
            <a:avLst/>
          </a:prstGeom>
        </p:spPr>
        <p:txBody>
          <a:bodyPr lIns="0" tIns="0" rIns="0" bIns="0">
            <a:normAutofit/>
          </a:bodyPr>
          <a:lstStyle/>
          <a:p>
            <a:endParaRPr lang="nl-BE" sz="3200" b="0" strike="noStrike" spc="-1">
              <a:latin typeface="Arial"/>
            </a:endParaRPr>
          </a:p>
        </p:txBody>
      </p:sp>
    </p:spTree>
    <p:extLst>
      <p:ext uri="{BB962C8B-B14F-4D97-AF65-F5344CB8AC3E}">
        <p14:creationId xmlns:p14="http://schemas.microsoft.com/office/powerpoint/2010/main" val="2079241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nl-BE" sz="4400" b="0" strike="noStrike" spc="-1">
              <a:latin typeface="Arial"/>
            </a:endParaRPr>
          </a:p>
        </p:txBody>
      </p:sp>
      <p:sp>
        <p:nvSpPr>
          <p:cNvPr id="108" name="PlaceHolder 2"/>
          <p:cNvSpPr>
            <a:spLocks noGrp="1"/>
          </p:cNvSpPr>
          <p:nvPr>
            <p:ph type="body"/>
          </p:nvPr>
        </p:nvSpPr>
        <p:spPr>
          <a:xfrm>
            <a:off x="914400" y="2406960"/>
            <a:ext cx="5299560" cy="2845440"/>
          </a:xfrm>
          <a:prstGeom prst="rect">
            <a:avLst/>
          </a:prstGeom>
        </p:spPr>
        <p:txBody>
          <a:bodyPr lIns="0" tIns="0" rIns="0" bIns="0">
            <a:normAutofit/>
          </a:bodyPr>
          <a:lstStyle/>
          <a:p>
            <a:endParaRPr lang="nl-BE" sz="3200" b="0" strike="noStrike" spc="-1">
              <a:latin typeface="Arial"/>
            </a:endParaRPr>
          </a:p>
        </p:txBody>
      </p:sp>
      <p:sp>
        <p:nvSpPr>
          <p:cNvPr id="109" name="PlaceHolder 3"/>
          <p:cNvSpPr>
            <a:spLocks noGrp="1"/>
          </p:cNvSpPr>
          <p:nvPr>
            <p:ph type="body"/>
          </p:nvPr>
        </p:nvSpPr>
        <p:spPr>
          <a:xfrm>
            <a:off x="6479280" y="2406960"/>
            <a:ext cx="5299560" cy="2845440"/>
          </a:xfrm>
          <a:prstGeom prst="rect">
            <a:avLst/>
          </a:prstGeom>
        </p:spPr>
        <p:txBody>
          <a:bodyPr lIns="0" tIns="0" rIns="0" bIns="0">
            <a:normAutofit/>
          </a:bodyPr>
          <a:lstStyle/>
          <a:p>
            <a:endParaRPr lang="nl-BE" sz="3200" b="0" strike="noStrike" spc="-1">
              <a:latin typeface="Arial"/>
            </a:endParaRPr>
          </a:p>
        </p:txBody>
      </p:sp>
      <p:sp>
        <p:nvSpPr>
          <p:cNvPr id="110" name="PlaceHolder 4"/>
          <p:cNvSpPr>
            <a:spLocks noGrp="1"/>
          </p:cNvSpPr>
          <p:nvPr>
            <p:ph type="body"/>
          </p:nvPr>
        </p:nvSpPr>
        <p:spPr>
          <a:xfrm>
            <a:off x="12044160" y="2406960"/>
            <a:ext cx="5299560" cy="2845440"/>
          </a:xfrm>
          <a:prstGeom prst="rect">
            <a:avLst/>
          </a:prstGeom>
        </p:spPr>
        <p:txBody>
          <a:bodyPr lIns="0" tIns="0" rIns="0" bIns="0">
            <a:normAutofit/>
          </a:bodyPr>
          <a:lstStyle/>
          <a:p>
            <a:endParaRPr lang="nl-BE" sz="3200" b="0" strike="noStrike" spc="-1">
              <a:latin typeface="Arial"/>
            </a:endParaRPr>
          </a:p>
        </p:txBody>
      </p:sp>
      <p:sp>
        <p:nvSpPr>
          <p:cNvPr id="111" name="PlaceHolder 5"/>
          <p:cNvSpPr>
            <a:spLocks noGrp="1"/>
          </p:cNvSpPr>
          <p:nvPr>
            <p:ph type="body"/>
          </p:nvPr>
        </p:nvSpPr>
        <p:spPr>
          <a:xfrm>
            <a:off x="914400" y="5523120"/>
            <a:ext cx="5299560" cy="2845440"/>
          </a:xfrm>
          <a:prstGeom prst="rect">
            <a:avLst/>
          </a:prstGeom>
        </p:spPr>
        <p:txBody>
          <a:bodyPr lIns="0" tIns="0" rIns="0" bIns="0">
            <a:normAutofit/>
          </a:bodyPr>
          <a:lstStyle/>
          <a:p>
            <a:endParaRPr lang="nl-BE" sz="3200" b="0" strike="noStrike" spc="-1">
              <a:latin typeface="Arial"/>
            </a:endParaRPr>
          </a:p>
        </p:txBody>
      </p:sp>
      <p:sp>
        <p:nvSpPr>
          <p:cNvPr id="112" name="PlaceHolder 6"/>
          <p:cNvSpPr>
            <a:spLocks noGrp="1"/>
          </p:cNvSpPr>
          <p:nvPr>
            <p:ph type="body"/>
          </p:nvPr>
        </p:nvSpPr>
        <p:spPr>
          <a:xfrm>
            <a:off x="6479280" y="5523120"/>
            <a:ext cx="5299560" cy="2845440"/>
          </a:xfrm>
          <a:prstGeom prst="rect">
            <a:avLst/>
          </a:prstGeom>
        </p:spPr>
        <p:txBody>
          <a:bodyPr lIns="0" tIns="0" rIns="0" bIns="0">
            <a:normAutofit/>
          </a:bodyPr>
          <a:lstStyle/>
          <a:p>
            <a:endParaRPr lang="nl-BE" sz="3200" b="0" strike="noStrike" spc="-1">
              <a:latin typeface="Arial"/>
            </a:endParaRPr>
          </a:p>
        </p:txBody>
      </p:sp>
      <p:sp>
        <p:nvSpPr>
          <p:cNvPr id="113" name="PlaceHolder 7"/>
          <p:cNvSpPr>
            <a:spLocks noGrp="1"/>
          </p:cNvSpPr>
          <p:nvPr>
            <p:ph type="body"/>
          </p:nvPr>
        </p:nvSpPr>
        <p:spPr>
          <a:xfrm>
            <a:off x="12044160" y="5523120"/>
            <a:ext cx="5299560" cy="2845440"/>
          </a:xfrm>
          <a:prstGeom prst="rect">
            <a:avLst/>
          </a:prstGeom>
        </p:spPr>
        <p:txBody>
          <a:bodyPr lIns="0" tIns="0" rIns="0" bIns="0">
            <a:normAutofit/>
          </a:bodyPr>
          <a:lstStyle/>
          <a:p>
            <a:endParaRPr lang="nl-BE" sz="3200" b="0" strike="noStrike" spc="-1">
              <a:latin typeface="Arial"/>
            </a:endParaRPr>
          </a:p>
        </p:txBody>
      </p:sp>
    </p:spTree>
    <p:extLst>
      <p:ext uri="{BB962C8B-B14F-4D97-AF65-F5344CB8AC3E}">
        <p14:creationId xmlns:p14="http://schemas.microsoft.com/office/powerpoint/2010/main" val="80573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 Hoofdstu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9530C5C-0830-42A0-91CB-090AE47D9B2E}"/>
              </a:ext>
            </a:extLst>
          </p:cNvPr>
          <p:cNvSpPr>
            <a:spLocks noGrp="1"/>
          </p:cNvSpPr>
          <p:nvPr>
            <p:ph type="title" hasCustomPrompt="1"/>
          </p:nvPr>
        </p:nvSpPr>
        <p:spPr>
          <a:xfrm>
            <a:off x="7631832" y="3414918"/>
            <a:ext cx="8229600" cy="3457161"/>
          </a:xfrm>
        </p:spPr>
        <p:txBody>
          <a:bodyPr/>
          <a:lstStyle>
            <a:lvl1pPr algn="l">
              <a:defRPr sz="7000"/>
            </a:lvl1pPr>
          </a:lstStyle>
          <a:p>
            <a:r>
              <a:rPr lang="nl-NL"/>
              <a:t>Titel hoofdstuk</a:t>
            </a:r>
            <a:endParaRPr lang="nl-BE"/>
          </a:p>
        </p:txBody>
      </p:sp>
      <p:sp>
        <p:nvSpPr>
          <p:cNvPr id="10" name="Tijdelijke aanduiding voor inhoud 9">
            <a:extLst>
              <a:ext uri="{FF2B5EF4-FFF2-40B4-BE49-F238E27FC236}">
                <a16:creationId xmlns:a16="http://schemas.microsoft.com/office/drawing/2014/main" id="{5FA9F97F-C9F1-48A1-B5D0-0E07428094DE}"/>
              </a:ext>
            </a:extLst>
          </p:cNvPr>
          <p:cNvSpPr>
            <a:spLocks noGrp="1"/>
          </p:cNvSpPr>
          <p:nvPr>
            <p:ph sz="quarter" idx="10" hasCustomPrompt="1"/>
          </p:nvPr>
        </p:nvSpPr>
        <p:spPr>
          <a:xfrm>
            <a:off x="2590800" y="4495799"/>
            <a:ext cx="2895600" cy="1295400"/>
          </a:xfrm>
        </p:spPr>
        <p:txBody>
          <a:bodyPr>
            <a:normAutofit/>
          </a:bodyPr>
          <a:lstStyle>
            <a:lvl1pPr>
              <a:defRPr sz="8000"/>
            </a:lvl1pPr>
          </a:lstStyle>
          <a:p>
            <a:pPr lvl="0"/>
            <a:r>
              <a:rPr lang="nl-BE"/>
              <a:t>Cijfer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478" y="2171700"/>
            <a:ext cx="14860354" cy="1018761"/>
          </a:xfrm>
        </p:spPr>
        <p:txBody>
          <a:bodyPr/>
          <a:lstStyle>
            <a:lvl1pPr algn="l">
              <a:defRPr sz="6000"/>
            </a:lvl1pPr>
          </a:lstStyle>
          <a:p>
            <a:r>
              <a:rPr lang="en-US" err="1"/>
              <a:t>Titel</a:t>
            </a:r>
            <a:r>
              <a:rPr lang="en-US"/>
              <a:t> </a:t>
            </a:r>
            <a:r>
              <a:rPr lang="en-US" err="1"/>
              <a:t>dia</a:t>
            </a:r>
            <a:endParaRPr lang="en-US"/>
          </a:p>
        </p:txBody>
      </p:sp>
      <p:sp>
        <p:nvSpPr>
          <p:cNvPr id="3" name="Content Placeholder 2"/>
          <p:cNvSpPr>
            <a:spLocks noGrp="1"/>
          </p:cNvSpPr>
          <p:nvPr>
            <p:ph idx="1"/>
          </p:nvPr>
        </p:nvSpPr>
        <p:spPr>
          <a:xfrm>
            <a:off x="1772478" y="3543300"/>
            <a:ext cx="14860354" cy="5200600"/>
          </a:xfrm>
        </p:spPr>
        <p:txBody>
          <a:bodyPr/>
          <a:lstStyle>
            <a:lvl1pPr algn="l">
              <a:defRPr sz="3000"/>
            </a:lvl1pPr>
          </a:lstStyle>
          <a:p>
            <a:pPr lvl="0"/>
            <a:r>
              <a:rPr lang="nl-NL"/>
              <a:t>Klikken om de tekststijl van het model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ot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A0F66-9271-4DF4-BA50-25218A26C3D2}"/>
              </a:ext>
            </a:extLst>
          </p:cNvPr>
          <p:cNvSpPr>
            <a:spLocks noGrp="1"/>
          </p:cNvSpPr>
          <p:nvPr>
            <p:ph type="title" hasCustomPrompt="1"/>
          </p:nvPr>
        </p:nvSpPr>
        <p:spPr>
          <a:xfrm>
            <a:off x="5029200" y="1790700"/>
            <a:ext cx="8229600" cy="1219200"/>
          </a:xfrm>
        </p:spPr>
        <p:txBody>
          <a:bodyPr/>
          <a:lstStyle>
            <a:lvl1pPr algn="ctr">
              <a:defRPr sz="7000"/>
            </a:lvl1pPr>
          </a:lstStyle>
          <a:p>
            <a:r>
              <a:rPr lang="nl-NL" err="1"/>
              <a:t>Slotdia</a:t>
            </a:r>
            <a:endParaRPr lang="nl-BE"/>
          </a:p>
        </p:txBody>
      </p:sp>
      <p:sp>
        <p:nvSpPr>
          <p:cNvPr id="7" name="Tijdelijke aanduiding voor inhoud 6">
            <a:extLst>
              <a:ext uri="{FF2B5EF4-FFF2-40B4-BE49-F238E27FC236}">
                <a16:creationId xmlns:a16="http://schemas.microsoft.com/office/drawing/2014/main" id="{6B048A97-6A34-4C8C-AED4-3F697C77581A}"/>
              </a:ext>
            </a:extLst>
          </p:cNvPr>
          <p:cNvSpPr>
            <a:spLocks noGrp="1"/>
          </p:cNvSpPr>
          <p:nvPr>
            <p:ph sz="quarter" idx="10"/>
          </p:nvPr>
        </p:nvSpPr>
        <p:spPr>
          <a:xfrm>
            <a:off x="5029200" y="3467100"/>
            <a:ext cx="8229600" cy="4419600"/>
          </a:xfrm>
        </p:spPr>
        <p:txBody>
          <a:bodyPr/>
          <a:lstStyle>
            <a:lvl1pPr>
              <a:defRPr sz="3000"/>
            </a:lvl1pPr>
          </a:lstStyle>
          <a:p>
            <a:pPr lvl="0"/>
            <a:r>
              <a:rPr lang="nl-NL"/>
              <a:t>Klikken om de tekststijl van het model te bewerken</a:t>
            </a:r>
          </a:p>
        </p:txBody>
      </p:sp>
    </p:spTree>
    <p:extLst>
      <p:ext uri="{BB962C8B-B14F-4D97-AF65-F5344CB8AC3E}">
        <p14:creationId xmlns:p14="http://schemas.microsoft.com/office/powerpoint/2010/main" val="68130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96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nl-BE" sz="4400" b="0" strike="noStrike" spc="-1">
              <a:latin typeface="Arial"/>
            </a:endParaRPr>
          </a:p>
        </p:txBody>
      </p:sp>
      <p:sp>
        <p:nvSpPr>
          <p:cNvPr id="79" name="PlaceHolder 2"/>
          <p:cNvSpPr>
            <a:spLocks noGrp="1"/>
          </p:cNvSpPr>
          <p:nvPr>
            <p:ph type="subTitle"/>
          </p:nvPr>
        </p:nvSpPr>
        <p:spPr>
          <a:xfrm>
            <a:off x="914400" y="2406960"/>
            <a:ext cx="16458840" cy="5965920"/>
          </a:xfrm>
          <a:prstGeom prst="rect">
            <a:avLst/>
          </a:prstGeom>
        </p:spPr>
        <p:txBody>
          <a:bodyPr lIns="0" tIns="0" rIns="0" bIns="0" anchor="ctr">
            <a:noAutofit/>
          </a:bodyPr>
          <a:lstStyle/>
          <a:p>
            <a:pPr algn="ctr"/>
            <a:endParaRPr lang="nl-BE" sz="3200" b="0" strike="noStrike" spc="-1">
              <a:latin typeface="Arial"/>
            </a:endParaRPr>
          </a:p>
        </p:txBody>
      </p:sp>
    </p:spTree>
    <p:extLst>
      <p:ext uri="{BB962C8B-B14F-4D97-AF65-F5344CB8AC3E}">
        <p14:creationId xmlns:p14="http://schemas.microsoft.com/office/powerpoint/2010/main" val="268058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nl-BE" sz="4400" b="0" strike="noStrike" spc="-1">
              <a:latin typeface="Arial"/>
            </a:endParaRPr>
          </a:p>
        </p:txBody>
      </p:sp>
      <p:sp>
        <p:nvSpPr>
          <p:cNvPr id="81" name="PlaceHolder 2"/>
          <p:cNvSpPr>
            <a:spLocks noGrp="1"/>
          </p:cNvSpPr>
          <p:nvPr>
            <p:ph type="body"/>
          </p:nvPr>
        </p:nvSpPr>
        <p:spPr>
          <a:xfrm>
            <a:off x="914400" y="2406960"/>
            <a:ext cx="16458840" cy="5965920"/>
          </a:xfrm>
          <a:prstGeom prst="rect">
            <a:avLst/>
          </a:prstGeom>
        </p:spPr>
        <p:txBody>
          <a:bodyPr lIns="0" tIns="0" rIns="0" bIns="0">
            <a:normAutofit/>
          </a:bodyPr>
          <a:lstStyle/>
          <a:p>
            <a:endParaRPr lang="nl-BE" sz="3200" b="0" strike="noStrike" spc="-1">
              <a:latin typeface="Arial"/>
            </a:endParaRPr>
          </a:p>
        </p:txBody>
      </p:sp>
    </p:spTree>
    <p:extLst>
      <p:ext uri="{BB962C8B-B14F-4D97-AF65-F5344CB8AC3E}">
        <p14:creationId xmlns:p14="http://schemas.microsoft.com/office/powerpoint/2010/main" val="263094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nl-BE" sz="4400" b="0" strike="noStrike" spc="-1">
              <a:latin typeface="Arial"/>
            </a:endParaRPr>
          </a:p>
        </p:txBody>
      </p:sp>
      <p:sp>
        <p:nvSpPr>
          <p:cNvPr id="83" name="PlaceHolder 2"/>
          <p:cNvSpPr>
            <a:spLocks noGrp="1"/>
          </p:cNvSpPr>
          <p:nvPr>
            <p:ph type="body"/>
          </p:nvPr>
        </p:nvSpPr>
        <p:spPr>
          <a:xfrm>
            <a:off x="914400" y="2406960"/>
            <a:ext cx="8031600" cy="5965920"/>
          </a:xfrm>
          <a:prstGeom prst="rect">
            <a:avLst/>
          </a:prstGeom>
        </p:spPr>
        <p:txBody>
          <a:bodyPr lIns="0" tIns="0" rIns="0" bIns="0">
            <a:normAutofit/>
          </a:bodyPr>
          <a:lstStyle/>
          <a:p>
            <a:endParaRPr lang="nl-BE" sz="3200" b="0" strike="noStrike" spc="-1">
              <a:latin typeface="Arial"/>
            </a:endParaRPr>
          </a:p>
        </p:txBody>
      </p:sp>
      <p:sp>
        <p:nvSpPr>
          <p:cNvPr id="84" name="PlaceHolder 3"/>
          <p:cNvSpPr>
            <a:spLocks noGrp="1"/>
          </p:cNvSpPr>
          <p:nvPr>
            <p:ph type="body"/>
          </p:nvPr>
        </p:nvSpPr>
        <p:spPr>
          <a:xfrm>
            <a:off x="9348120" y="2406960"/>
            <a:ext cx="8031600" cy="5965920"/>
          </a:xfrm>
          <a:prstGeom prst="rect">
            <a:avLst/>
          </a:prstGeom>
        </p:spPr>
        <p:txBody>
          <a:bodyPr lIns="0" tIns="0" rIns="0" bIns="0">
            <a:normAutofit/>
          </a:bodyPr>
          <a:lstStyle/>
          <a:p>
            <a:endParaRPr lang="nl-BE" sz="3200" b="0" strike="noStrike" spc="-1">
              <a:latin typeface="Arial"/>
            </a:endParaRPr>
          </a:p>
        </p:txBody>
      </p:sp>
    </p:spTree>
    <p:extLst>
      <p:ext uri="{BB962C8B-B14F-4D97-AF65-F5344CB8AC3E}">
        <p14:creationId xmlns:p14="http://schemas.microsoft.com/office/powerpoint/2010/main" val="368308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endParaRPr lang="nl-BE" sz="4400" b="0" strike="noStrike" spc="-1">
              <a:latin typeface="Arial"/>
            </a:endParaRPr>
          </a:p>
        </p:txBody>
      </p:sp>
    </p:spTree>
    <p:extLst>
      <p:ext uri="{BB962C8B-B14F-4D97-AF65-F5344CB8AC3E}">
        <p14:creationId xmlns:p14="http://schemas.microsoft.com/office/powerpoint/2010/main" val="3220922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0" y="3500231"/>
            <a:ext cx="8229600" cy="3457161"/>
          </a:xfrm>
          <a:prstGeom prst="rect">
            <a:avLst/>
          </a:prstGeom>
        </p:spPr>
        <p:txBody>
          <a:bodyPr vert="horz" lIns="91440" tIns="45720" rIns="91440" bIns="45720" rtlCol="0" anchor="ctr">
            <a:noAutofit/>
          </a:bodyPr>
          <a:lstStyle/>
          <a:p>
            <a:r>
              <a:rPr lang="en-US" err="1"/>
              <a:t>Titel</a:t>
            </a:r>
            <a:r>
              <a:rPr lang="en-US"/>
              <a:t> </a:t>
            </a:r>
            <a:r>
              <a:rPr lang="en-US" err="1"/>
              <a:t>presentatie</a:t>
            </a:r>
            <a:endParaRPr lang="en-US"/>
          </a:p>
        </p:txBody>
      </p:sp>
      <p:sp>
        <p:nvSpPr>
          <p:cNvPr id="3" name="Text Placeholder 2"/>
          <p:cNvSpPr>
            <a:spLocks noGrp="1"/>
          </p:cNvSpPr>
          <p:nvPr>
            <p:ph type="body" idx="1"/>
          </p:nvPr>
        </p:nvSpPr>
        <p:spPr>
          <a:xfrm>
            <a:off x="5029200" y="6977270"/>
            <a:ext cx="8229600" cy="762000"/>
          </a:xfrm>
          <a:prstGeom prst="rect">
            <a:avLst/>
          </a:prstGeom>
        </p:spPr>
        <p:txBody>
          <a:bodyPr vert="horz" lIns="91440" tIns="45720" rIns="91440" bIns="45720" rtlCol="0">
            <a:normAutofit/>
          </a:bodyPr>
          <a:lstStyle/>
          <a:p>
            <a:pPr lvl="0"/>
            <a:r>
              <a:rPr lang="en-US" err="1"/>
              <a:t>Ondertitel</a:t>
            </a:r>
            <a:endParaRPr lang="en-US"/>
          </a:p>
        </p:txBody>
      </p:sp>
    </p:spTree>
  </p:cSld>
  <p:clrMap bg1="lt1" tx1="dk1" bg2="lt2" tx2="dk2" accent1="accent1" accent2="accent2" accent3="accent3" accent4="accent4" accent5="accent5" accent6="accent6" hlink="hlink" folHlink="folHlink"/>
  <p:sldLayoutIdLst>
    <p:sldLayoutId id="2147483658" r:id="rId1"/>
    <p:sldLayoutId id="2147483655" r:id="rId2"/>
    <p:sldLayoutId id="2147483650" r:id="rId3"/>
    <p:sldLayoutId id="2147483657" r:id="rId4"/>
  </p:sldLayoutIdLst>
  <p:txStyles>
    <p:titleStyle>
      <a:lvl1pPr algn="ctr" defTabSz="914400" rtl="0" eaLnBrk="1" latinLnBrk="0" hangingPunct="1">
        <a:spcBef>
          <a:spcPct val="0"/>
        </a:spcBef>
        <a:buNone/>
        <a:defRPr sz="8000" kern="1200" cap="all" baseline="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914400" y="410400"/>
            <a:ext cx="16458840" cy="1717560"/>
          </a:xfrm>
          <a:prstGeom prst="rect">
            <a:avLst/>
          </a:prstGeom>
        </p:spPr>
        <p:txBody>
          <a:bodyPr lIns="0" tIns="0" rIns="0" bIns="0" anchor="ctr">
            <a:noAutofit/>
          </a:bodyPr>
          <a:lstStyle/>
          <a:p>
            <a:pPr algn="ctr"/>
            <a:r>
              <a:rPr lang="nl-BE" sz="4400" b="0" strike="noStrike" spc="-1">
                <a:latin typeface="Arial"/>
              </a:rPr>
              <a:t>Klik om de opmaak van de titeltekst te bewerken</a:t>
            </a:r>
          </a:p>
        </p:txBody>
      </p:sp>
      <p:sp>
        <p:nvSpPr>
          <p:cNvPr id="77" name="PlaceHolder 2"/>
          <p:cNvSpPr>
            <a:spLocks noGrp="1"/>
          </p:cNvSpPr>
          <p:nvPr>
            <p:ph type="body"/>
          </p:nvPr>
        </p:nvSpPr>
        <p:spPr>
          <a:xfrm>
            <a:off x="914400" y="2406960"/>
            <a:ext cx="16458840" cy="5965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nl-BE"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BE" sz="2800" b="0" strike="noStrike" spc="-1">
                <a:latin typeface="Arial"/>
              </a:rPr>
              <a:t>Tweede overzichtsniveau</a:t>
            </a:r>
          </a:p>
          <a:p>
            <a:pPr marL="1296000" lvl="2" indent="-288000">
              <a:spcBef>
                <a:spcPts val="850"/>
              </a:spcBef>
              <a:buClr>
                <a:srgbClr val="000000"/>
              </a:buClr>
              <a:buSzPct val="45000"/>
              <a:buFont typeface="Wingdings" charset="2"/>
              <a:buChar char=""/>
            </a:pPr>
            <a:r>
              <a:rPr lang="nl-BE" sz="2400" b="0" strike="noStrike" spc="-1">
                <a:latin typeface="Arial"/>
              </a:rPr>
              <a:t>Derde overzichtsniveau</a:t>
            </a:r>
          </a:p>
          <a:p>
            <a:pPr marL="1728000" lvl="3" indent="-216000">
              <a:spcBef>
                <a:spcPts val="567"/>
              </a:spcBef>
              <a:buClr>
                <a:srgbClr val="000000"/>
              </a:buClr>
              <a:buSzPct val="75000"/>
              <a:buFont typeface="Symbol" charset="2"/>
              <a:buChar char=""/>
            </a:pPr>
            <a:r>
              <a:rPr lang="nl-BE" sz="2000" b="0" strike="noStrike" spc="-1">
                <a:latin typeface="Arial"/>
              </a:rPr>
              <a:t>Vierde overzichtsniveau</a:t>
            </a:r>
          </a:p>
          <a:p>
            <a:pPr marL="2160000" lvl="4" indent="-216000">
              <a:spcBef>
                <a:spcPts val="283"/>
              </a:spcBef>
              <a:buClr>
                <a:srgbClr val="000000"/>
              </a:buClr>
              <a:buSzPct val="45000"/>
              <a:buFont typeface="Wingdings" charset="2"/>
              <a:buChar char=""/>
            </a:pPr>
            <a:r>
              <a:rPr lang="nl-BE" sz="2000" b="0" strike="noStrike" spc="-1">
                <a:latin typeface="Arial"/>
              </a:rPr>
              <a:t>Vijfde overzichtsniveau</a:t>
            </a:r>
          </a:p>
          <a:p>
            <a:pPr marL="2592000" lvl="5" indent="-216000">
              <a:spcBef>
                <a:spcPts val="283"/>
              </a:spcBef>
              <a:buClr>
                <a:srgbClr val="000000"/>
              </a:buClr>
              <a:buSzPct val="45000"/>
              <a:buFont typeface="Wingdings" charset="2"/>
              <a:buChar char=""/>
            </a:pPr>
            <a:r>
              <a:rPr lang="nl-BE" sz="2000" b="0" strike="noStrike" spc="-1">
                <a:latin typeface="Arial"/>
              </a:rPr>
              <a:t>Zesde overzichtsniveau</a:t>
            </a:r>
          </a:p>
          <a:p>
            <a:pPr marL="3024000" lvl="6" indent="-216000">
              <a:spcBef>
                <a:spcPts val="283"/>
              </a:spcBef>
              <a:buClr>
                <a:srgbClr val="000000"/>
              </a:buClr>
              <a:buSzPct val="45000"/>
              <a:buFont typeface="Wingdings" charset="2"/>
              <a:buChar char=""/>
            </a:pPr>
            <a:r>
              <a:rPr lang="nl-BE" sz="2000" b="0" strike="noStrike" spc="-1">
                <a:latin typeface="Arial"/>
              </a:rPr>
              <a:t>Zevende overzichtsniveau</a:t>
            </a:r>
          </a:p>
        </p:txBody>
      </p:sp>
    </p:spTree>
    <p:extLst>
      <p:ext uri="{BB962C8B-B14F-4D97-AF65-F5344CB8AC3E}">
        <p14:creationId xmlns:p14="http://schemas.microsoft.com/office/powerpoint/2010/main" val="388140336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https://welzijnsschakels.be/schrijf-je-voor-onze-nieuwsbrief" TargetMode="External"/><Relationship Id="rId7" Type="http://schemas.openxmlformats.org/officeDocument/2006/relationships/image" Target="../media/image13.svg"/><Relationship Id="rId2" Type="http://schemas.openxmlformats.org/officeDocument/2006/relationships/hyperlink" Target="http://www.welzijnsschakels.be/" TargetMode="Externa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hyperlink" Target="http://www.instagram.com/welzijnsschakelsvzw/" TargetMode="External"/><Relationship Id="rId10" Type="http://schemas.openxmlformats.org/officeDocument/2006/relationships/image" Target="../media/image16.svg"/><Relationship Id="rId4" Type="http://schemas.openxmlformats.org/officeDocument/2006/relationships/hyperlink" Target="http://www.facebook.com/welzijnsschakelsvzw/" TargetMode="External"/><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8F55ED0-A82D-C904-29D4-ACBB258EE636}"/>
              </a:ext>
            </a:extLst>
          </p:cNvPr>
          <p:cNvPicPr>
            <a:picLocks noChangeAspect="1"/>
          </p:cNvPicPr>
          <p:nvPr/>
        </p:nvPicPr>
        <p:blipFill>
          <a:blip r:embed="rId3"/>
          <a:stretch>
            <a:fillRect/>
          </a:stretch>
        </p:blipFill>
        <p:spPr>
          <a:xfrm>
            <a:off x="4391472" y="2381672"/>
            <a:ext cx="9505056" cy="6531576"/>
          </a:xfrm>
          <a:prstGeom prst="rect">
            <a:avLst/>
          </a:prstGeom>
        </p:spPr>
      </p:pic>
    </p:spTree>
    <p:extLst>
      <p:ext uri="{BB962C8B-B14F-4D97-AF65-F5344CB8AC3E}">
        <p14:creationId xmlns:p14="http://schemas.microsoft.com/office/powerpoint/2010/main" val="172907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4B63C-77EA-6E03-BB7E-91ADDAFD9760}"/>
              </a:ext>
            </a:extLst>
          </p:cNvPr>
          <p:cNvSpPr>
            <a:spLocks noGrp="1"/>
          </p:cNvSpPr>
          <p:nvPr>
            <p:ph type="title"/>
          </p:nvPr>
        </p:nvSpPr>
        <p:spPr/>
        <p:txBody>
          <a:bodyPr/>
          <a:lstStyle/>
          <a:p>
            <a:r>
              <a:rPr lang="nl-BE"/>
              <a:t>Warm onthaal</a:t>
            </a:r>
          </a:p>
        </p:txBody>
      </p:sp>
      <p:sp>
        <p:nvSpPr>
          <p:cNvPr id="3" name="Tijdelijke aanduiding voor inhoud 2">
            <a:extLst>
              <a:ext uri="{FF2B5EF4-FFF2-40B4-BE49-F238E27FC236}">
                <a16:creationId xmlns:a16="http://schemas.microsoft.com/office/drawing/2014/main" id="{CDC018D0-FF1D-E433-9BB3-EAEDE896B5D8}"/>
              </a:ext>
            </a:extLst>
          </p:cNvPr>
          <p:cNvSpPr>
            <a:spLocks noGrp="1"/>
          </p:cNvSpPr>
          <p:nvPr>
            <p:ph idx="1"/>
          </p:nvPr>
        </p:nvSpPr>
        <p:spPr/>
        <p:txBody>
          <a:bodyPr/>
          <a:lstStyle/>
          <a:p>
            <a:pPr marL="457200" indent="-457200">
              <a:buFont typeface="Arial" panose="020B0604020202020204" pitchFamily="34" charset="0"/>
              <a:buChar char="•"/>
            </a:pPr>
            <a:r>
              <a:rPr lang="nl-BE" dirty="0"/>
              <a:t>Echt contact maken</a:t>
            </a:r>
          </a:p>
          <a:p>
            <a:pPr marL="457200" indent="-457200">
              <a:buFont typeface="Arial" panose="020B0604020202020204" pitchFamily="34" charset="0"/>
              <a:buChar char="•"/>
            </a:pPr>
            <a:r>
              <a:rPr lang="nl-BE" b="1" dirty="0"/>
              <a:t>Activiteiten</a:t>
            </a:r>
          </a:p>
          <a:p>
            <a:pPr marL="457200" indent="-457200">
              <a:buFont typeface="Arial" panose="020B0604020202020204" pitchFamily="34" charset="0"/>
              <a:buChar char="•"/>
            </a:pPr>
            <a:r>
              <a:rPr lang="nl-BE" dirty="0"/>
              <a:t>Inrichting ruimte</a:t>
            </a:r>
          </a:p>
          <a:p>
            <a:endParaRPr lang="nl-BE" dirty="0"/>
          </a:p>
        </p:txBody>
      </p:sp>
    </p:spTree>
    <p:extLst>
      <p:ext uri="{BB962C8B-B14F-4D97-AF65-F5344CB8AC3E}">
        <p14:creationId xmlns:p14="http://schemas.microsoft.com/office/powerpoint/2010/main" val="337427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08C23-9580-CD71-1E8E-9E0A8DED61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85709C-68CA-FF67-9186-756917897A8D}"/>
              </a:ext>
            </a:extLst>
          </p:cNvPr>
          <p:cNvSpPr>
            <a:spLocks noGrp="1"/>
          </p:cNvSpPr>
          <p:nvPr>
            <p:ph type="title"/>
          </p:nvPr>
        </p:nvSpPr>
        <p:spPr/>
        <p:txBody>
          <a:bodyPr/>
          <a:lstStyle/>
          <a:p>
            <a:r>
              <a:rPr lang="nl-BE"/>
              <a:t>activiteiten</a:t>
            </a:r>
          </a:p>
        </p:txBody>
      </p:sp>
      <p:pic>
        <p:nvPicPr>
          <p:cNvPr id="5" name="Afbeelding 4">
            <a:extLst>
              <a:ext uri="{FF2B5EF4-FFF2-40B4-BE49-F238E27FC236}">
                <a16:creationId xmlns:a16="http://schemas.microsoft.com/office/drawing/2014/main" id="{88DFEC59-CEC1-563B-6C13-ABEEEB3F0051}"/>
              </a:ext>
            </a:extLst>
          </p:cNvPr>
          <p:cNvPicPr>
            <a:picLocks noChangeAspect="1"/>
          </p:cNvPicPr>
          <p:nvPr/>
        </p:nvPicPr>
        <p:blipFill>
          <a:blip r:embed="rId3"/>
          <a:stretch>
            <a:fillRect/>
          </a:stretch>
        </p:blipFill>
        <p:spPr>
          <a:xfrm>
            <a:off x="15120664" y="5143498"/>
            <a:ext cx="2605451" cy="3700979"/>
          </a:xfrm>
          <a:prstGeom prst="rect">
            <a:avLst/>
          </a:prstGeom>
        </p:spPr>
      </p:pic>
    </p:spTree>
    <p:extLst>
      <p:ext uri="{BB962C8B-B14F-4D97-AF65-F5344CB8AC3E}">
        <p14:creationId xmlns:p14="http://schemas.microsoft.com/office/powerpoint/2010/main" val="1900449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1A15B6-6765-F222-BB4A-6CD5DE8D39E0}"/>
              </a:ext>
            </a:extLst>
          </p:cNvPr>
          <p:cNvSpPr>
            <a:spLocks noGrp="1"/>
          </p:cNvSpPr>
          <p:nvPr>
            <p:ph type="title"/>
          </p:nvPr>
        </p:nvSpPr>
        <p:spPr/>
        <p:txBody>
          <a:bodyPr/>
          <a:lstStyle/>
          <a:p>
            <a:r>
              <a:rPr lang="nl-BE"/>
              <a:t>activiteiten</a:t>
            </a:r>
          </a:p>
        </p:txBody>
      </p:sp>
      <p:sp>
        <p:nvSpPr>
          <p:cNvPr id="3" name="Tijdelijke aanduiding voor inhoud 2">
            <a:extLst>
              <a:ext uri="{FF2B5EF4-FFF2-40B4-BE49-F238E27FC236}">
                <a16:creationId xmlns:a16="http://schemas.microsoft.com/office/drawing/2014/main" id="{33719A34-58F9-2EEE-209A-FFB55A07E642}"/>
              </a:ext>
            </a:extLst>
          </p:cNvPr>
          <p:cNvSpPr>
            <a:spLocks noGrp="1"/>
          </p:cNvSpPr>
          <p:nvPr>
            <p:ph idx="1"/>
          </p:nvPr>
        </p:nvSpPr>
        <p:spPr/>
        <p:txBody>
          <a:bodyPr/>
          <a:lstStyle/>
          <a:p>
            <a:pPr marL="457200" indent="-457200">
              <a:buFont typeface="Arial" panose="020B0604020202020204" pitchFamily="34" charset="0"/>
              <a:buChar char="•"/>
            </a:pPr>
            <a:r>
              <a:rPr lang="nl-BE"/>
              <a:t>Welke activiteiten organiseren jullie?</a:t>
            </a:r>
          </a:p>
        </p:txBody>
      </p:sp>
    </p:spTree>
    <p:extLst>
      <p:ext uri="{BB962C8B-B14F-4D97-AF65-F5344CB8AC3E}">
        <p14:creationId xmlns:p14="http://schemas.microsoft.com/office/powerpoint/2010/main" val="127748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664E90D-0442-4515-9BAF-109C757C723D}"/>
              </a:ext>
            </a:extLst>
          </p:cNvPr>
          <p:cNvSpPr>
            <a:spLocks noGrp="1"/>
          </p:cNvSpPr>
          <p:nvPr>
            <p:ph type="subTitle"/>
          </p:nvPr>
        </p:nvSpPr>
        <p:spPr>
          <a:xfrm>
            <a:off x="914400" y="3307080"/>
            <a:ext cx="16458840" cy="5065800"/>
          </a:xfrm>
        </p:spPr>
        <p:txBody>
          <a:bodyPr numCol="2"/>
          <a:lstStyle/>
          <a:p>
            <a:r>
              <a:rPr lang="nl-BE" sz="3200">
                <a:solidFill>
                  <a:schemeClr val="accent1"/>
                </a:solidFill>
                <a:latin typeface="Nexa "/>
              </a:rPr>
              <a:t>❏ Muziek beluisteren of zelf spelen</a:t>
            </a:r>
          </a:p>
          <a:p>
            <a:r>
              <a:rPr lang="nl-BE" sz="3200">
                <a:solidFill>
                  <a:schemeClr val="accent1"/>
                </a:solidFill>
                <a:latin typeface="Nexa "/>
              </a:rPr>
              <a:t>❏ Haar-, hand- en voetverzorging/massage</a:t>
            </a:r>
          </a:p>
          <a:p>
            <a:r>
              <a:rPr lang="nl-BE" sz="3200">
                <a:solidFill>
                  <a:schemeClr val="accent1"/>
                </a:solidFill>
                <a:latin typeface="Nexa "/>
              </a:rPr>
              <a:t>❏ Yoga/ritme/ademhaling/meditatie oefeningen</a:t>
            </a:r>
          </a:p>
          <a:p>
            <a:r>
              <a:rPr lang="nl-BE" sz="3200">
                <a:solidFill>
                  <a:schemeClr val="accent1"/>
                </a:solidFill>
                <a:latin typeface="Nexa "/>
              </a:rPr>
              <a:t>❏ Tekenen, kleuren, werken met klei, knutselen</a:t>
            </a:r>
          </a:p>
          <a:p>
            <a:r>
              <a:rPr lang="nl-BE" sz="3200">
                <a:solidFill>
                  <a:schemeClr val="accent1"/>
                </a:solidFill>
                <a:latin typeface="Nexa "/>
              </a:rPr>
              <a:t>❏ Breien, haken, handwerk</a:t>
            </a:r>
          </a:p>
          <a:p>
            <a:r>
              <a:rPr lang="nl-BE" sz="3200">
                <a:solidFill>
                  <a:schemeClr val="accent1"/>
                </a:solidFill>
                <a:latin typeface="Nexa "/>
              </a:rPr>
              <a:t>❏ Bewegen: fiets, zwem, wandel, dans,…</a:t>
            </a:r>
          </a:p>
          <a:p>
            <a:r>
              <a:rPr lang="nl-BE" sz="3200">
                <a:solidFill>
                  <a:schemeClr val="accent1"/>
                </a:solidFill>
                <a:latin typeface="Nexa "/>
              </a:rPr>
              <a:t>❏ kruiswoordraadsels, spelletjes,… aanbieden</a:t>
            </a:r>
          </a:p>
          <a:p>
            <a:r>
              <a:rPr lang="nl-BE" sz="3200">
                <a:solidFill>
                  <a:schemeClr val="accent1"/>
                </a:solidFill>
                <a:latin typeface="Nexa "/>
              </a:rPr>
              <a:t>❏ Lezen/voorlezen</a:t>
            </a:r>
          </a:p>
          <a:p>
            <a:r>
              <a:rPr lang="nl-BE" sz="3200">
                <a:solidFill>
                  <a:schemeClr val="accent1"/>
                </a:solidFill>
                <a:latin typeface="Nexa "/>
              </a:rPr>
              <a:t>❏ Tuinieren</a:t>
            </a:r>
          </a:p>
          <a:p>
            <a:r>
              <a:rPr lang="nl-NL" sz="3200">
                <a:solidFill>
                  <a:schemeClr val="accent1"/>
                </a:solidFill>
                <a:latin typeface="Nexa "/>
              </a:rPr>
              <a:t>❏ Spelen/relaxen in de natuur, een park </a:t>
            </a:r>
          </a:p>
          <a:p>
            <a:r>
              <a:rPr lang="nl-NL" sz="3200">
                <a:solidFill>
                  <a:schemeClr val="accent1"/>
                </a:solidFill>
                <a:latin typeface="Nexa "/>
              </a:rPr>
              <a:t>❏ Tijd maken om te vertellen over noden</a:t>
            </a:r>
          </a:p>
          <a:p>
            <a:r>
              <a:rPr lang="nl-NL" sz="3200">
                <a:solidFill>
                  <a:schemeClr val="accent1"/>
                </a:solidFill>
                <a:latin typeface="Nexa "/>
              </a:rPr>
              <a:t>❏ Gezellige hoekjes maken</a:t>
            </a:r>
          </a:p>
          <a:p>
            <a:r>
              <a:rPr lang="nl-NL" sz="3200">
                <a:solidFill>
                  <a:schemeClr val="accent1"/>
                </a:solidFill>
                <a:latin typeface="Nexa "/>
              </a:rPr>
              <a:t>❏ Feestjes: sinterklaas, kerst,…</a:t>
            </a:r>
          </a:p>
          <a:p>
            <a:r>
              <a:rPr lang="nl-NL" sz="3200">
                <a:solidFill>
                  <a:schemeClr val="accent1"/>
                </a:solidFill>
                <a:latin typeface="Nexa "/>
              </a:rPr>
              <a:t>❏ Uitstappen</a:t>
            </a:r>
          </a:p>
          <a:p>
            <a:r>
              <a:rPr lang="nl-NL" sz="3200">
                <a:solidFill>
                  <a:schemeClr val="accent1"/>
                </a:solidFill>
                <a:latin typeface="Nexa "/>
              </a:rPr>
              <a:t>❏ Andere:</a:t>
            </a:r>
          </a:p>
          <a:p>
            <a:endParaRPr lang="nl-BE" sz="3200">
              <a:latin typeface="Nexa "/>
            </a:endParaRPr>
          </a:p>
        </p:txBody>
      </p:sp>
    </p:spTree>
    <p:extLst>
      <p:ext uri="{BB962C8B-B14F-4D97-AF65-F5344CB8AC3E}">
        <p14:creationId xmlns:p14="http://schemas.microsoft.com/office/powerpoint/2010/main" val="27216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1C66C-74D5-4F4E-9FE2-F4CC648DDC17}"/>
              </a:ext>
            </a:extLst>
          </p:cNvPr>
          <p:cNvSpPr>
            <a:spLocks noGrp="1"/>
          </p:cNvSpPr>
          <p:nvPr>
            <p:ph type="title"/>
          </p:nvPr>
        </p:nvSpPr>
        <p:spPr>
          <a:xfrm>
            <a:off x="3592285" y="438921"/>
            <a:ext cx="4805757" cy="1717560"/>
          </a:xfrm>
        </p:spPr>
        <p:txBody>
          <a:bodyPr/>
          <a:lstStyle/>
          <a:p>
            <a:r>
              <a:rPr lang="nl-NL"/>
              <a:t>       </a:t>
            </a:r>
            <a:br>
              <a:rPr lang="nl-NL"/>
            </a:br>
            <a:r>
              <a:rPr lang="nl-NL" b="1">
                <a:solidFill>
                  <a:schemeClr val="accent4">
                    <a:lumMod val="50000"/>
                  </a:schemeClr>
                </a:solidFill>
              </a:rPr>
              <a:t> </a:t>
            </a:r>
            <a:r>
              <a:rPr lang="nl-NL" b="1">
                <a:solidFill>
                  <a:schemeClr val="accent1"/>
                </a:solidFill>
                <a:latin typeface="Nexa Bold"/>
              </a:rPr>
              <a:t>Reguleren</a:t>
            </a:r>
            <a:endParaRPr lang="nl-BE" b="1">
              <a:solidFill>
                <a:schemeClr val="accent1"/>
              </a:solidFill>
              <a:latin typeface="Nexa Bold"/>
            </a:endParaRPr>
          </a:p>
        </p:txBody>
      </p:sp>
      <p:sp>
        <p:nvSpPr>
          <p:cNvPr id="3" name="Ondertitel 2">
            <a:extLst>
              <a:ext uri="{FF2B5EF4-FFF2-40B4-BE49-F238E27FC236}">
                <a16:creationId xmlns:a16="http://schemas.microsoft.com/office/drawing/2014/main" id="{7B36BCBB-D1E3-4689-83FF-290CC814FB96}"/>
              </a:ext>
            </a:extLst>
          </p:cNvPr>
          <p:cNvSpPr>
            <a:spLocks noGrp="1"/>
          </p:cNvSpPr>
          <p:nvPr>
            <p:ph type="subTitle"/>
          </p:nvPr>
        </p:nvSpPr>
        <p:spPr>
          <a:xfrm>
            <a:off x="914400" y="4123764"/>
            <a:ext cx="16458840" cy="4249115"/>
          </a:xfrm>
        </p:spPr>
        <p:txBody>
          <a:bodyPr/>
          <a:lstStyle/>
          <a:p>
            <a:pPr marL="0" indent="0">
              <a:buNone/>
            </a:pPr>
            <a:endParaRPr lang="nl-BE" b="1"/>
          </a:p>
          <a:p>
            <a:pPr marL="571500" indent="-571500">
              <a:buFont typeface="Arial" panose="020B0604020202020204" pitchFamily="34" charset="0"/>
              <a:buChar char="•"/>
            </a:pPr>
            <a:r>
              <a:rPr lang="nl-BE" sz="3600" b="1">
                <a:solidFill>
                  <a:srgbClr val="002060"/>
                </a:solidFill>
                <a:latin typeface="Nexa "/>
              </a:rPr>
              <a:t>Veiligheid en stabiliteit creëren</a:t>
            </a:r>
          </a:p>
          <a:p>
            <a:pPr marL="571500" indent="-571500">
              <a:buFont typeface="Arial" panose="020B0604020202020204" pitchFamily="34" charset="0"/>
              <a:buChar char="•"/>
            </a:pPr>
            <a:endParaRPr lang="nl-BE" sz="3600" b="1">
              <a:solidFill>
                <a:srgbClr val="002060"/>
              </a:solidFill>
              <a:latin typeface="Nexa "/>
            </a:endParaRPr>
          </a:p>
          <a:p>
            <a:pPr marL="571500" indent="-571500">
              <a:buFont typeface="Arial" panose="020B0604020202020204" pitchFamily="34" charset="0"/>
              <a:buChar char="•"/>
            </a:pPr>
            <a:r>
              <a:rPr lang="nl-BE" sz="3600" b="1">
                <a:solidFill>
                  <a:srgbClr val="002060"/>
                </a:solidFill>
                <a:latin typeface="Nexa "/>
              </a:rPr>
              <a:t>Structuur, duidelijke afspraken en inspraak voorzien</a:t>
            </a:r>
            <a:br>
              <a:rPr lang="nl-BE" sz="3600" b="1">
                <a:solidFill>
                  <a:srgbClr val="002060"/>
                </a:solidFill>
                <a:latin typeface="Nexa "/>
              </a:rPr>
            </a:br>
            <a:endParaRPr lang="nl-BE" sz="3600" b="1">
              <a:solidFill>
                <a:srgbClr val="002060"/>
              </a:solidFill>
              <a:latin typeface="Nexa "/>
            </a:endParaRPr>
          </a:p>
          <a:p>
            <a:pPr marL="571500" indent="-571500">
              <a:buFont typeface="Arial" panose="020B0604020202020204" pitchFamily="34" charset="0"/>
              <a:buChar char="•"/>
            </a:pPr>
            <a:r>
              <a:rPr lang="nl-BE" sz="3600" b="1">
                <a:solidFill>
                  <a:srgbClr val="002060"/>
                </a:solidFill>
                <a:latin typeface="Nexa "/>
              </a:rPr>
              <a:t>Routines en rituelen inbouwen</a:t>
            </a:r>
            <a:endParaRPr lang="nl-BE" sz="3600">
              <a:solidFill>
                <a:srgbClr val="002060"/>
              </a:solidFill>
              <a:latin typeface="Nexa "/>
            </a:endParaRPr>
          </a:p>
          <a:p>
            <a:pPr marL="571500" indent="-571500">
              <a:buFont typeface="Arial" panose="020B0604020202020204" pitchFamily="34" charset="0"/>
              <a:buChar char="•"/>
            </a:pPr>
            <a:endParaRPr lang="nl-BE" sz="3600">
              <a:latin typeface="Nexa "/>
            </a:endParaRPr>
          </a:p>
          <a:p>
            <a:pPr marL="571500" indent="-571500">
              <a:buFont typeface="Arial" panose="020B0604020202020204" pitchFamily="34" charset="0"/>
              <a:buChar char="•"/>
            </a:pPr>
            <a:r>
              <a:rPr lang="nl-BE" sz="3600" b="1">
                <a:solidFill>
                  <a:srgbClr val="00B050"/>
                </a:solidFill>
                <a:latin typeface="Nexa "/>
              </a:rPr>
              <a:t>Van ruimtes warme en veilige plekken maken</a:t>
            </a:r>
            <a:endParaRPr lang="nl-BE" sz="3600" b="1">
              <a:solidFill>
                <a:srgbClr val="002060"/>
              </a:solidFill>
              <a:latin typeface="Nexa "/>
            </a:endParaRPr>
          </a:p>
          <a:p>
            <a:pPr marL="571500" indent="-571500">
              <a:buFont typeface="Arial" panose="020B0604020202020204" pitchFamily="34" charset="0"/>
              <a:buChar char="•"/>
            </a:pPr>
            <a:endParaRPr lang="nl-BE" sz="3600" b="1">
              <a:solidFill>
                <a:srgbClr val="002060"/>
              </a:solidFill>
              <a:latin typeface="Nexa "/>
            </a:endParaRPr>
          </a:p>
          <a:p>
            <a:pPr marL="571500" indent="-571500">
              <a:buFont typeface="Arial" panose="020B0604020202020204" pitchFamily="34" charset="0"/>
              <a:buChar char="•"/>
            </a:pPr>
            <a:r>
              <a:rPr lang="nl-BE" sz="3600" b="1">
                <a:solidFill>
                  <a:srgbClr val="00B050"/>
                </a:solidFill>
                <a:latin typeface="Nexa "/>
              </a:rPr>
              <a:t>Beweging en ritme inplannen</a:t>
            </a:r>
          </a:p>
          <a:p>
            <a:pPr marL="571500" indent="-571500">
              <a:buFont typeface="Arial" panose="020B0604020202020204" pitchFamily="34" charset="0"/>
              <a:buChar char="•"/>
            </a:pPr>
            <a:endParaRPr lang="nl-BE" sz="3600" b="1">
              <a:solidFill>
                <a:srgbClr val="00B050"/>
              </a:solidFill>
              <a:latin typeface="Nexa "/>
            </a:endParaRPr>
          </a:p>
          <a:p>
            <a:pPr marL="571500" indent="-571500">
              <a:buFont typeface="Arial" panose="020B0604020202020204" pitchFamily="34" charset="0"/>
              <a:buChar char="•"/>
            </a:pPr>
            <a:r>
              <a:rPr lang="nl-BE" sz="3600" b="1">
                <a:solidFill>
                  <a:srgbClr val="00B050"/>
                </a:solidFill>
                <a:latin typeface="Nexa "/>
              </a:rPr>
              <a:t>In- en ontspanning afwisselen</a:t>
            </a:r>
          </a:p>
          <a:p>
            <a:pPr marL="0" indent="0">
              <a:buNone/>
            </a:pPr>
            <a:endParaRPr lang="nl-BE" b="1"/>
          </a:p>
          <a:p>
            <a:pPr marL="0" indent="0">
              <a:buNone/>
            </a:pPr>
            <a:endParaRPr lang="nl-BE"/>
          </a:p>
        </p:txBody>
      </p:sp>
      <p:pic>
        <p:nvPicPr>
          <p:cNvPr id="4" name="Graphic 3" descr="Koffie met effen opvulling">
            <a:extLst>
              <a:ext uri="{FF2B5EF4-FFF2-40B4-BE49-F238E27FC236}">
                <a16:creationId xmlns:a16="http://schemas.microsoft.com/office/drawing/2014/main" id="{CC420BBD-B532-97CF-9FF6-A0EE045397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06385" y="554751"/>
            <a:ext cx="1485900" cy="1485900"/>
          </a:xfrm>
          <a:prstGeom prst="rect">
            <a:avLst/>
          </a:prstGeom>
        </p:spPr>
      </p:pic>
    </p:spTree>
    <p:extLst>
      <p:ext uri="{BB962C8B-B14F-4D97-AF65-F5344CB8AC3E}">
        <p14:creationId xmlns:p14="http://schemas.microsoft.com/office/powerpoint/2010/main" val="252947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59443-6955-0CB6-C70F-DEBD285A8A60}"/>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44B0647C-CD89-AC5F-E639-3E950402CE1B}"/>
              </a:ext>
            </a:extLst>
          </p:cNvPr>
          <p:cNvSpPr>
            <a:spLocks noGrp="1"/>
          </p:cNvSpPr>
          <p:nvPr>
            <p:ph type="subTitle"/>
          </p:nvPr>
        </p:nvSpPr>
        <p:spPr>
          <a:xfrm>
            <a:off x="914400" y="2479204"/>
            <a:ext cx="16458840" cy="5832648"/>
          </a:xfrm>
        </p:spPr>
        <p:txBody>
          <a:bodyPr numCol="2"/>
          <a:lstStyle/>
          <a:p>
            <a:r>
              <a:rPr lang="nl-BE" sz="3200">
                <a:solidFill>
                  <a:schemeClr val="accent1"/>
                </a:solidFill>
                <a:latin typeface="Nexa "/>
              </a:rPr>
              <a:t>❏ Muziek beluisteren of zelf spelen</a:t>
            </a:r>
          </a:p>
          <a:p>
            <a:r>
              <a:rPr lang="nl-BE" sz="3200">
                <a:solidFill>
                  <a:schemeClr val="accent1"/>
                </a:solidFill>
                <a:latin typeface="Nexa "/>
              </a:rPr>
              <a:t>❏ Haar-, hand- en voetverzorging/massage</a:t>
            </a:r>
          </a:p>
          <a:p>
            <a:r>
              <a:rPr lang="nl-BE" sz="3200">
                <a:solidFill>
                  <a:schemeClr val="accent1"/>
                </a:solidFill>
                <a:latin typeface="Nexa "/>
              </a:rPr>
              <a:t>❏ Yoga/ritme/ademhaling/meditatie oefeningen</a:t>
            </a:r>
          </a:p>
          <a:p>
            <a:r>
              <a:rPr lang="nl-BE" sz="3200">
                <a:solidFill>
                  <a:schemeClr val="accent1"/>
                </a:solidFill>
                <a:latin typeface="Nexa "/>
              </a:rPr>
              <a:t>❏ Geluidwerende hoofdtelefoons gebruiken</a:t>
            </a:r>
          </a:p>
          <a:p>
            <a:r>
              <a:rPr lang="nl-BE" sz="3200">
                <a:solidFill>
                  <a:schemeClr val="accent1"/>
                </a:solidFill>
                <a:latin typeface="Nexa "/>
              </a:rPr>
              <a:t>❏ Tekenen, kleuren, werken met klei, knutselen</a:t>
            </a:r>
          </a:p>
          <a:p>
            <a:r>
              <a:rPr lang="nl-BE" sz="3200">
                <a:solidFill>
                  <a:schemeClr val="accent1"/>
                </a:solidFill>
                <a:latin typeface="Nexa "/>
              </a:rPr>
              <a:t>❏ Breien, haken, handwerk</a:t>
            </a:r>
          </a:p>
          <a:p>
            <a:r>
              <a:rPr lang="nl-BE" sz="3200">
                <a:solidFill>
                  <a:schemeClr val="accent1"/>
                </a:solidFill>
                <a:latin typeface="Nexa "/>
              </a:rPr>
              <a:t>❏ Bewegen: fiets, zwem, wandel, dans,…</a:t>
            </a:r>
          </a:p>
          <a:p>
            <a:r>
              <a:rPr lang="nl-BE" sz="3200">
                <a:solidFill>
                  <a:schemeClr val="accent1"/>
                </a:solidFill>
                <a:latin typeface="Nexa "/>
              </a:rPr>
              <a:t>❏ kruiswoordraadsels, spelletjes,… aanbieden</a:t>
            </a:r>
          </a:p>
          <a:p>
            <a:r>
              <a:rPr lang="nl-BE" sz="3200">
                <a:solidFill>
                  <a:schemeClr val="accent1"/>
                </a:solidFill>
                <a:latin typeface="Nexa "/>
              </a:rPr>
              <a:t>❏ Lezen/ voorlezen</a:t>
            </a:r>
          </a:p>
          <a:p>
            <a:r>
              <a:rPr lang="nl-BE" sz="3200">
                <a:solidFill>
                  <a:schemeClr val="accent1"/>
                </a:solidFill>
                <a:latin typeface="Nexa "/>
              </a:rPr>
              <a:t>❏ Tuinieren</a:t>
            </a:r>
          </a:p>
          <a:p>
            <a:r>
              <a:rPr lang="nl-BE" sz="3200">
                <a:solidFill>
                  <a:schemeClr val="accent1"/>
                </a:solidFill>
                <a:latin typeface="Nexa "/>
              </a:rPr>
              <a:t>❏ knuffelen/verzorgen van (huis)dieren</a:t>
            </a:r>
          </a:p>
          <a:p>
            <a:r>
              <a:rPr lang="nl-NL" sz="3200">
                <a:solidFill>
                  <a:schemeClr val="accent1"/>
                </a:solidFill>
                <a:latin typeface="Nexa "/>
              </a:rPr>
              <a:t>❏ Boeken voorzien over emoties</a:t>
            </a:r>
          </a:p>
          <a:p>
            <a:r>
              <a:rPr lang="nl-NL" sz="3200">
                <a:solidFill>
                  <a:schemeClr val="accent1"/>
                </a:solidFill>
                <a:latin typeface="Nexa "/>
              </a:rPr>
              <a:t>❏ Stressballen voorzien om in te knijpen</a:t>
            </a:r>
          </a:p>
          <a:p>
            <a:r>
              <a:rPr lang="nl-NL" sz="3200">
                <a:solidFill>
                  <a:schemeClr val="accent1"/>
                </a:solidFill>
                <a:latin typeface="Nexa "/>
              </a:rPr>
              <a:t>❏ Spelen/relaxen in de natuur, een park </a:t>
            </a:r>
          </a:p>
          <a:p>
            <a:r>
              <a:rPr lang="nl-NL" sz="3200">
                <a:solidFill>
                  <a:schemeClr val="accent1"/>
                </a:solidFill>
                <a:latin typeface="Nexa "/>
              </a:rPr>
              <a:t>❏ Lichten uitdoen of dimmen</a:t>
            </a:r>
          </a:p>
          <a:p>
            <a:r>
              <a:rPr lang="nl-NL" sz="3200">
                <a:solidFill>
                  <a:schemeClr val="accent1"/>
                </a:solidFill>
                <a:latin typeface="Nexa "/>
              </a:rPr>
              <a:t>❏ Tijd maken om te vertellen over noden</a:t>
            </a:r>
          </a:p>
          <a:p>
            <a:r>
              <a:rPr lang="nl-NL" sz="3200">
                <a:solidFill>
                  <a:schemeClr val="accent1"/>
                </a:solidFill>
                <a:latin typeface="Nexa "/>
              </a:rPr>
              <a:t>❏ Gezellige hoekjes maken</a:t>
            </a:r>
          </a:p>
          <a:p>
            <a:r>
              <a:rPr lang="nl-NL" sz="3200">
                <a:solidFill>
                  <a:schemeClr val="accent1"/>
                </a:solidFill>
                <a:latin typeface="Nexa "/>
              </a:rPr>
              <a:t>❏ Andere:</a:t>
            </a:r>
          </a:p>
          <a:p>
            <a:endParaRPr lang="nl-BE" sz="3200">
              <a:latin typeface="Nexa "/>
            </a:endParaRPr>
          </a:p>
        </p:txBody>
      </p:sp>
    </p:spTree>
    <p:extLst>
      <p:ext uri="{BB962C8B-B14F-4D97-AF65-F5344CB8AC3E}">
        <p14:creationId xmlns:p14="http://schemas.microsoft.com/office/powerpoint/2010/main" val="77972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2B993-F966-AD7B-168B-E6835D2491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E30784-0432-8E09-8A17-44E5908BC504}"/>
              </a:ext>
            </a:extLst>
          </p:cNvPr>
          <p:cNvSpPr>
            <a:spLocks noGrp="1"/>
          </p:cNvSpPr>
          <p:nvPr>
            <p:ph type="title"/>
          </p:nvPr>
        </p:nvSpPr>
        <p:spPr/>
        <p:txBody>
          <a:bodyPr/>
          <a:lstStyle/>
          <a:p>
            <a:r>
              <a:rPr lang="nl-BE" dirty="0"/>
              <a:t>Warm onthaal</a:t>
            </a:r>
          </a:p>
        </p:txBody>
      </p:sp>
      <p:sp>
        <p:nvSpPr>
          <p:cNvPr id="3" name="Tijdelijke aanduiding voor inhoud 2">
            <a:extLst>
              <a:ext uri="{FF2B5EF4-FFF2-40B4-BE49-F238E27FC236}">
                <a16:creationId xmlns:a16="http://schemas.microsoft.com/office/drawing/2014/main" id="{CED36046-B206-E1FA-C53F-6E56D4064765}"/>
              </a:ext>
            </a:extLst>
          </p:cNvPr>
          <p:cNvSpPr>
            <a:spLocks noGrp="1"/>
          </p:cNvSpPr>
          <p:nvPr>
            <p:ph idx="1"/>
          </p:nvPr>
        </p:nvSpPr>
        <p:spPr/>
        <p:txBody>
          <a:bodyPr/>
          <a:lstStyle/>
          <a:p>
            <a:pPr marL="457200" indent="-457200">
              <a:buFont typeface="Arial" panose="020B0604020202020204" pitchFamily="34" charset="0"/>
              <a:buChar char="•"/>
            </a:pPr>
            <a:r>
              <a:rPr lang="nl-BE" dirty="0"/>
              <a:t>Echt contact maken</a:t>
            </a:r>
          </a:p>
          <a:p>
            <a:pPr marL="457200" indent="-457200">
              <a:buFont typeface="Arial" panose="020B0604020202020204" pitchFamily="34" charset="0"/>
              <a:buChar char="•"/>
            </a:pPr>
            <a:r>
              <a:rPr lang="nl-BE" dirty="0"/>
              <a:t>Activiteiten</a:t>
            </a:r>
          </a:p>
          <a:p>
            <a:pPr marL="457200" indent="-457200">
              <a:buFont typeface="Arial" panose="020B0604020202020204" pitchFamily="34" charset="0"/>
              <a:buChar char="•"/>
            </a:pPr>
            <a:r>
              <a:rPr lang="nl-BE" b="1" dirty="0"/>
              <a:t>Inrichting ruimte</a:t>
            </a:r>
          </a:p>
          <a:p>
            <a:endParaRPr lang="nl-BE" dirty="0"/>
          </a:p>
        </p:txBody>
      </p:sp>
    </p:spTree>
    <p:extLst>
      <p:ext uri="{BB962C8B-B14F-4D97-AF65-F5344CB8AC3E}">
        <p14:creationId xmlns:p14="http://schemas.microsoft.com/office/powerpoint/2010/main" val="191652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A8423-CB43-7A07-9935-E26045F427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0EA9CA-A3EB-31FF-6CBF-A479F0025B31}"/>
              </a:ext>
            </a:extLst>
          </p:cNvPr>
          <p:cNvSpPr>
            <a:spLocks noGrp="1"/>
          </p:cNvSpPr>
          <p:nvPr>
            <p:ph type="title"/>
          </p:nvPr>
        </p:nvSpPr>
        <p:spPr/>
        <p:txBody>
          <a:bodyPr/>
          <a:lstStyle/>
          <a:p>
            <a:r>
              <a:rPr lang="nl-BE" dirty="0"/>
              <a:t>inrichting ruimte</a:t>
            </a:r>
          </a:p>
        </p:txBody>
      </p:sp>
    </p:spTree>
    <p:extLst>
      <p:ext uri="{BB962C8B-B14F-4D97-AF65-F5344CB8AC3E}">
        <p14:creationId xmlns:p14="http://schemas.microsoft.com/office/powerpoint/2010/main" val="1003604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4171FD2-AB4B-DEFC-2BB1-0712A0DA9B9A}"/>
              </a:ext>
            </a:extLst>
          </p:cNvPr>
          <p:cNvPicPr>
            <a:picLocks noChangeAspect="1"/>
          </p:cNvPicPr>
          <p:nvPr/>
        </p:nvPicPr>
        <p:blipFill>
          <a:blip r:embed="rId3"/>
          <a:srcRect r="129" b="-2"/>
          <a:stretch>
            <a:fillRect/>
          </a:stretch>
        </p:blipFill>
        <p:spPr>
          <a:xfrm>
            <a:off x="5501804" y="1"/>
            <a:ext cx="6897460" cy="10221814"/>
          </a:xfrm>
          <a:prstGeom prst="rect">
            <a:avLst/>
          </a:prstGeom>
        </p:spPr>
      </p:pic>
    </p:spTree>
    <p:extLst>
      <p:ext uri="{BB962C8B-B14F-4D97-AF65-F5344CB8AC3E}">
        <p14:creationId xmlns:p14="http://schemas.microsoft.com/office/powerpoint/2010/main" val="314775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B8C6657-2569-647C-65D5-B72170CB7FCC}"/>
              </a:ext>
            </a:extLst>
          </p:cNvPr>
          <p:cNvPicPr>
            <a:picLocks noChangeAspect="1"/>
          </p:cNvPicPr>
          <p:nvPr/>
        </p:nvPicPr>
        <p:blipFill>
          <a:blip r:embed="rId3"/>
          <a:stretch>
            <a:fillRect/>
          </a:stretch>
        </p:blipFill>
        <p:spPr>
          <a:xfrm>
            <a:off x="5776442" y="304124"/>
            <a:ext cx="6735115" cy="9678751"/>
          </a:xfrm>
          <a:prstGeom prst="rect">
            <a:avLst/>
          </a:prstGeom>
        </p:spPr>
      </p:pic>
    </p:spTree>
    <p:extLst>
      <p:ext uri="{BB962C8B-B14F-4D97-AF65-F5344CB8AC3E}">
        <p14:creationId xmlns:p14="http://schemas.microsoft.com/office/powerpoint/2010/main" val="161640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DB801-E61E-0405-6589-BE5CBB4AF4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76D311-FDEE-33E7-4EAA-F2D19F21BC82}"/>
              </a:ext>
            </a:extLst>
          </p:cNvPr>
          <p:cNvSpPr>
            <a:spLocks noGrp="1"/>
          </p:cNvSpPr>
          <p:nvPr>
            <p:ph type="title"/>
          </p:nvPr>
        </p:nvSpPr>
        <p:spPr/>
        <p:txBody>
          <a:bodyPr/>
          <a:lstStyle/>
          <a:p>
            <a:r>
              <a:rPr lang="nl-BE"/>
              <a:t>Warm onthaal</a:t>
            </a:r>
          </a:p>
        </p:txBody>
      </p:sp>
      <p:sp>
        <p:nvSpPr>
          <p:cNvPr id="3" name="Tijdelijke aanduiding voor inhoud 2">
            <a:extLst>
              <a:ext uri="{FF2B5EF4-FFF2-40B4-BE49-F238E27FC236}">
                <a16:creationId xmlns:a16="http://schemas.microsoft.com/office/drawing/2014/main" id="{79CBF149-8E16-92C2-EBEE-6918B726519C}"/>
              </a:ext>
            </a:extLst>
          </p:cNvPr>
          <p:cNvSpPr>
            <a:spLocks noGrp="1"/>
          </p:cNvSpPr>
          <p:nvPr>
            <p:ph idx="1"/>
          </p:nvPr>
        </p:nvSpPr>
        <p:spPr/>
        <p:txBody>
          <a:bodyPr/>
          <a:lstStyle/>
          <a:p>
            <a:pPr marL="457200" indent="-457200">
              <a:buFont typeface="Arial" panose="020B0604020202020204" pitchFamily="34" charset="0"/>
              <a:buChar char="•"/>
            </a:pPr>
            <a:r>
              <a:rPr lang="nl-BE" dirty="0"/>
              <a:t>Ontmoeting: echt contact maken</a:t>
            </a:r>
          </a:p>
          <a:p>
            <a:pPr marL="457200" indent="-457200">
              <a:buFont typeface="Arial" panose="020B0604020202020204" pitchFamily="34" charset="0"/>
              <a:buChar char="•"/>
            </a:pPr>
            <a:r>
              <a:rPr lang="nl-BE" dirty="0"/>
              <a:t>Activiteiten</a:t>
            </a:r>
          </a:p>
          <a:p>
            <a:pPr marL="457200" indent="-457200">
              <a:buFont typeface="Arial" panose="020B0604020202020204" pitchFamily="34" charset="0"/>
              <a:buChar char="•"/>
            </a:pPr>
            <a:r>
              <a:rPr lang="nl-BE" dirty="0"/>
              <a:t>Inrichting ruimte</a:t>
            </a:r>
          </a:p>
          <a:p>
            <a:endParaRPr lang="nl-BE" dirty="0"/>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227360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14008-3411-235B-D5D8-8642FFFE46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85BAC8-1D4D-7181-AE54-FD989FA493E4}"/>
              </a:ext>
            </a:extLst>
          </p:cNvPr>
          <p:cNvSpPr>
            <a:spLocks noGrp="1"/>
          </p:cNvSpPr>
          <p:nvPr>
            <p:ph type="title"/>
          </p:nvPr>
        </p:nvSpPr>
        <p:spPr/>
        <p:txBody>
          <a:bodyPr/>
          <a:lstStyle/>
          <a:p>
            <a:r>
              <a:rPr lang="nl-BE"/>
              <a:t>MENTIMETER</a:t>
            </a:r>
          </a:p>
        </p:txBody>
      </p:sp>
      <p:sp>
        <p:nvSpPr>
          <p:cNvPr id="3" name="Tijdelijke aanduiding voor inhoud 2">
            <a:extLst>
              <a:ext uri="{FF2B5EF4-FFF2-40B4-BE49-F238E27FC236}">
                <a16:creationId xmlns:a16="http://schemas.microsoft.com/office/drawing/2014/main" id="{80DB23CB-B5BD-1EDE-8E46-C0836CCD4D6E}"/>
              </a:ext>
            </a:extLst>
          </p:cNvPr>
          <p:cNvSpPr>
            <a:spLocks noGrp="1"/>
          </p:cNvSpPr>
          <p:nvPr>
            <p:ph idx="1"/>
          </p:nvPr>
        </p:nvSpPr>
        <p:spPr/>
        <p:txBody>
          <a:bodyPr/>
          <a:lstStyle/>
          <a:p>
            <a:pPr marL="457200" indent="-457200">
              <a:buFont typeface="Arial" panose="020B0604020202020204" pitchFamily="34" charset="0"/>
              <a:buChar char="•"/>
            </a:pPr>
            <a:r>
              <a:rPr lang="nl-BE"/>
              <a:t>1 ding wat maakt dat iemand een volgende keer terugkomt?</a:t>
            </a:r>
          </a:p>
          <a:p>
            <a:pPr marL="457200" indent="-457200">
              <a:buFont typeface="Arial" panose="020B0604020202020204" pitchFamily="34" charset="0"/>
              <a:buChar char="•"/>
            </a:pPr>
            <a:r>
              <a:rPr lang="nl-BE"/>
              <a:t>1 ding wat ik (ev. met het team vrijwilligers/bezoekers) morgen anders ga doen?</a:t>
            </a:r>
          </a:p>
          <a:p>
            <a:pPr marL="457200" indent="-457200">
              <a:buFont typeface="Arial" panose="020B0604020202020204" pitchFamily="34" charset="0"/>
              <a:buChar char="•"/>
            </a:pPr>
            <a:r>
              <a:rPr lang="nl-BE"/>
              <a:t>1 smiley over deze workshop?</a:t>
            </a:r>
          </a:p>
          <a:p>
            <a:pPr marL="457200" indent="-457200">
              <a:buFont typeface="Arial" panose="020B0604020202020204" pitchFamily="34" charset="0"/>
              <a:buChar char="•"/>
            </a:pPr>
            <a:endParaRPr lang="nl-BE"/>
          </a:p>
          <a:p>
            <a:pPr marL="457200" indent="-457200">
              <a:buFont typeface="Arial" panose="020B0604020202020204" pitchFamily="34" charset="0"/>
              <a:buChar char="•"/>
            </a:pPr>
            <a:endParaRPr lang="nl-BE"/>
          </a:p>
        </p:txBody>
      </p:sp>
      <p:pic>
        <p:nvPicPr>
          <p:cNvPr id="6" name="Afbeelding 5">
            <a:extLst>
              <a:ext uri="{FF2B5EF4-FFF2-40B4-BE49-F238E27FC236}">
                <a16:creationId xmlns:a16="http://schemas.microsoft.com/office/drawing/2014/main" id="{8BEEC06E-6C27-9F51-BF45-8BFB1BADB217}"/>
              </a:ext>
            </a:extLst>
          </p:cNvPr>
          <p:cNvPicPr>
            <a:picLocks noChangeAspect="1"/>
          </p:cNvPicPr>
          <p:nvPr/>
        </p:nvPicPr>
        <p:blipFill>
          <a:blip r:embed="rId3"/>
          <a:stretch>
            <a:fillRect/>
          </a:stretch>
        </p:blipFill>
        <p:spPr>
          <a:xfrm>
            <a:off x="7486418" y="5719564"/>
            <a:ext cx="3315163" cy="4353533"/>
          </a:xfrm>
          <a:prstGeom prst="rect">
            <a:avLst/>
          </a:prstGeom>
        </p:spPr>
      </p:pic>
    </p:spTree>
    <p:extLst>
      <p:ext uri="{BB962C8B-B14F-4D97-AF65-F5344CB8AC3E}">
        <p14:creationId xmlns:p14="http://schemas.microsoft.com/office/powerpoint/2010/main" val="390178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6A989-C202-49FF-A7CC-1BEB06B22A2C}"/>
              </a:ext>
            </a:extLst>
          </p:cNvPr>
          <p:cNvSpPr>
            <a:spLocks noGrp="1"/>
          </p:cNvSpPr>
          <p:nvPr>
            <p:ph type="title"/>
          </p:nvPr>
        </p:nvSpPr>
        <p:spPr/>
        <p:txBody>
          <a:bodyPr/>
          <a:lstStyle/>
          <a:p>
            <a:r>
              <a:rPr lang="nl-NL"/>
              <a:t>Meer weten?</a:t>
            </a:r>
            <a:endParaRPr lang="nl-BE"/>
          </a:p>
        </p:txBody>
      </p:sp>
      <p:sp>
        <p:nvSpPr>
          <p:cNvPr id="3" name="Tijdelijke aanduiding voor inhoud 2">
            <a:extLst>
              <a:ext uri="{FF2B5EF4-FFF2-40B4-BE49-F238E27FC236}">
                <a16:creationId xmlns:a16="http://schemas.microsoft.com/office/drawing/2014/main" id="{3C002A5A-F453-4596-8245-2E439707C25E}"/>
              </a:ext>
            </a:extLst>
          </p:cNvPr>
          <p:cNvSpPr>
            <a:spLocks noGrp="1"/>
          </p:cNvSpPr>
          <p:nvPr>
            <p:ph sz="quarter" idx="10"/>
          </p:nvPr>
        </p:nvSpPr>
        <p:spPr>
          <a:xfrm>
            <a:off x="7048251" y="3631332"/>
            <a:ext cx="8856984" cy="4864968"/>
          </a:xfrm>
        </p:spPr>
        <p:txBody>
          <a:bodyPr/>
          <a:lstStyle/>
          <a:p>
            <a:pPr algn="l"/>
            <a:r>
              <a:rPr lang="nl-NL"/>
              <a:t>Bezoek onze website </a:t>
            </a:r>
            <a:r>
              <a:rPr lang="nl-NL">
                <a:hlinkClick r:id="rId2"/>
              </a:rPr>
              <a:t>www.welzijnsschakels.be</a:t>
            </a:r>
            <a:endParaRPr lang="nl-NL"/>
          </a:p>
          <a:p>
            <a:pPr algn="l"/>
            <a:endParaRPr lang="nl-NL" sz="4000"/>
          </a:p>
          <a:p>
            <a:pPr algn="l"/>
            <a:r>
              <a:rPr lang="nl-NL"/>
              <a:t>Schrijf je in op onze </a:t>
            </a:r>
            <a:r>
              <a:rPr lang="nl-NL">
                <a:hlinkClick r:id="rId3"/>
              </a:rPr>
              <a:t>digitale nieuwsbrief</a:t>
            </a:r>
            <a:endParaRPr lang="nl-NL"/>
          </a:p>
          <a:p>
            <a:pPr algn="l"/>
            <a:endParaRPr lang="nl-NL" sz="4000"/>
          </a:p>
          <a:p>
            <a:pPr algn="l"/>
            <a:r>
              <a:rPr lang="nl-NL"/>
              <a:t>Blijf op de hoogte via </a:t>
            </a:r>
            <a:r>
              <a:rPr lang="nl-NL">
                <a:hlinkClick r:id="rId4"/>
              </a:rPr>
              <a:t>Facebook</a:t>
            </a:r>
            <a:endParaRPr lang="nl-NL"/>
          </a:p>
          <a:p>
            <a:pPr algn="l"/>
            <a:endParaRPr lang="nl-NL" sz="4000"/>
          </a:p>
          <a:p>
            <a:pPr algn="l"/>
            <a:r>
              <a:rPr lang="nl-NL"/>
              <a:t>Volg ons op </a:t>
            </a:r>
            <a:r>
              <a:rPr lang="nl-NL">
                <a:hlinkClick r:id="rId5"/>
              </a:rPr>
              <a:t>Instagram</a:t>
            </a:r>
            <a:r>
              <a:rPr lang="nl-NL"/>
              <a:t> </a:t>
            </a:r>
            <a:endParaRPr lang="nl-BE"/>
          </a:p>
        </p:txBody>
      </p:sp>
      <p:sp>
        <p:nvSpPr>
          <p:cNvPr id="4" name="Freeform 5">
            <a:extLst>
              <a:ext uri="{FF2B5EF4-FFF2-40B4-BE49-F238E27FC236}">
                <a16:creationId xmlns:a16="http://schemas.microsoft.com/office/drawing/2014/main" id="{FB1C57C9-ABCD-4521-AE73-5111E4CFEAB9}"/>
              </a:ext>
            </a:extLst>
          </p:cNvPr>
          <p:cNvSpPr>
            <a:spLocks noChangeAspect="1"/>
          </p:cNvSpPr>
          <p:nvPr/>
        </p:nvSpPr>
        <p:spPr>
          <a:xfrm>
            <a:off x="5759623" y="3400773"/>
            <a:ext cx="1045095" cy="1045095"/>
          </a:xfrm>
          <a:custGeom>
            <a:avLst/>
            <a:gdLst/>
            <a:ahLst/>
            <a:cxnLst/>
            <a:rect l="l" t="t" r="r" b="b"/>
            <a:pathLst>
              <a:path w="1440509" h="1440509">
                <a:moveTo>
                  <a:pt x="0" y="0"/>
                </a:moveTo>
                <a:lnTo>
                  <a:pt x="1440509" y="0"/>
                </a:lnTo>
                <a:lnTo>
                  <a:pt x="1440509" y="1440509"/>
                </a:lnTo>
                <a:lnTo>
                  <a:pt x="0" y="1440509"/>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nl-BE"/>
          </a:p>
        </p:txBody>
      </p:sp>
      <p:grpSp>
        <p:nvGrpSpPr>
          <p:cNvPr id="5" name="Group 6">
            <a:extLst>
              <a:ext uri="{FF2B5EF4-FFF2-40B4-BE49-F238E27FC236}">
                <a16:creationId xmlns:a16="http://schemas.microsoft.com/office/drawing/2014/main" id="{4342F89E-AAB7-4D73-AECD-2602DE489A0B}"/>
              </a:ext>
            </a:extLst>
          </p:cNvPr>
          <p:cNvGrpSpPr>
            <a:grpSpLocks noChangeAspect="1"/>
          </p:cNvGrpSpPr>
          <p:nvPr/>
        </p:nvGrpSpPr>
        <p:grpSpPr>
          <a:xfrm>
            <a:off x="5766163" y="5949026"/>
            <a:ext cx="1045095" cy="1045095"/>
            <a:chOff x="0" y="0"/>
            <a:chExt cx="1920678" cy="1920678"/>
          </a:xfrm>
        </p:grpSpPr>
        <p:sp>
          <p:nvSpPr>
            <p:cNvPr id="6" name="Freeform 7">
              <a:extLst>
                <a:ext uri="{FF2B5EF4-FFF2-40B4-BE49-F238E27FC236}">
                  <a16:creationId xmlns:a16="http://schemas.microsoft.com/office/drawing/2014/main" id="{BFF28C2C-58D6-4B97-80AF-7BDDE364CE98}"/>
                </a:ext>
              </a:extLst>
            </p:cNvPr>
            <p:cNvSpPr/>
            <p:nvPr/>
          </p:nvSpPr>
          <p:spPr>
            <a:xfrm>
              <a:off x="0" y="0"/>
              <a:ext cx="1920678" cy="1920678"/>
            </a:xfrm>
            <a:custGeom>
              <a:avLst/>
              <a:gdLst/>
              <a:ahLst/>
              <a:cxnLst/>
              <a:rect l="l" t="t" r="r" b="b"/>
              <a:pathLst>
                <a:path w="1920678" h="1920678">
                  <a:moveTo>
                    <a:pt x="0" y="0"/>
                  </a:moveTo>
                  <a:lnTo>
                    <a:pt x="1920678" y="0"/>
                  </a:lnTo>
                  <a:lnTo>
                    <a:pt x="1920678" y="1920678"/>
                  </a:lnTo>
                  <a:lnTo>
                    <a:pt x="0" y="192067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nl-BE"/>
            </a:p>
          </p:txBody>
        </p:sp>
        <p:sp>
          <p:nvSpPr>
            <p:cNvPr id="7" name="Freeform 8">
              <a:extLst>
                <a:ext uri="{FF2B5EF4-FFF2-40B4-BE49-F238E27FC236}">
                  <a16:creationId xmlns:a16="http://schemas.microsoft.com/office/drawing/2014/main" id="{69298B93-F850-4777-BB51-93B7566B1BE9}"/>
                </a:ext>
              </a:extLst>
            </p:cNvPr>
            <p:cNvSpPr/>
            <p:nvPr/>
          </p:nvSpPr>
          <p:spPr>
            <a:xfrm>
              <a:off x="666419" y="338285"/>
              <a:ext cx="587841" cy="1244108"/>
            </a:xfrm>
            <a:custGeom>
              <a:avLst/>
              <a:gdLst/>
              <a:ahLst/>
              <a:cxnLst/>
              <a:rect l="l" t="t" r="r" b="b"/>
              <a:pathLst>
                <a:path w="587841" h="1244108">
                  <a:moveTo>
                    <a:pt x="0" y="0"/>
                  </a:moveTo>
                  <a:lnTo>
                    <a:pt x="587841" y="0"/>
                  </a:lnTo>
                  <a:lnTo>
                    <a:pt x="587841" y="1244108"/>
                  </a:lnTo>
                  <a:lnTo>
                    <a:pt x="0" y="124410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nl-BE"/>
            </a:p>
          </p:txBody>
        </p:sp>
      </p:grpSp>
      <p:grpSp>
        <p:nvGrpSpPr>
          <p:cNvPr id="8" name="Group 9">
            <a:extLst>
              <a:ext uri="{FF2B5EF4-FFF2-40B4-BE49-F238E27FC236}">
                <a16:creationId xmlns:a16="http://schemas.microsoft.com/office/drawing/2014/main" id="{31EC07FA-BB30-4CA9-8339-D06FBC3A94B2}"/>
              </a:ext>
            </a:extLst>
          </p:cNvPr>
          <p:cNvGrpSpPr>
            <a:grpSpLocks noChangeAspect="1"/>
          </p:cNvGrpSpPr>
          <p:nvPr/>
        </p:nvGrpSpPr>
        <p:grpSpPr>
          <a:xfrm>
            <a:off x="5759622" y="7223118"/>
            <a:ext cx="1045096" cy="1045096"/>
            <a:chOff x="0" y="0"/>
            <a:chExt cx="1920678" cy="1920678"/>
          </a:xfrm>
        </p:grpSpPr>
        <p:sp>
          <p:nvSpPr>
            <p:cNvPr id="9" name="Freeform 10">
              <a:extLst>
                <a:ext uri="{FF2B5EF4-FFF2-40B4-BE49-F238E27FC236}">
                  <a16:creationId xmlns:a16="http://schemas.microsoft.com/office/drawing/2014/main" id="{6A4A3E88-5353-4DE0-AC5B-496E4DEEE949}"/>
                </a:ext>
              </a:extLst>
            </p:cNvPr>
            <p:cNvSpPr/>
            <p:nvPr/>
          </p:nvSpPr>
          <p:spPr>
            <a:xfrm>
              <a:off x="0" y="0"/>
              <a:ext cx="1920678" cy="1920678"/>
            </a:xfrm>
            <a:custGeom>
              <a:avLst/>
              <a:gdLst/>
              <a:ahLst/>
              <a:cxnLst/>
              <a:rect l="l" t="t" r="r" b="b"/>
              <a:pathLst>
                <a:path w="1920678" h="1920678">
                  <a:moveTo>
                    <a:pt x="0" y="0"/>
                  </a:moveTo>
                  <a:lnTo>
                    <a:pt x="1920678" y="0"/>
                  </a:lnTo>
                  <a:lnTo>
                    <a:pt x="1920678" y="1920678"/>
                  </a:lnTo>
                  <a:lnTo>
                    <a:pt x="0" y="1920678"/>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nl-BE"/>
            </a:p>
          </p:txBody>
        </p:sp>
        <p:sp>
          <p:nvSpPr>
            <p:cNvPr id="10" name="Freeform 11">
              <a:extLst>
                <a:ext uri="{FF2B5EF4-FFF2-40B4-BE49-F238E27FC236}">
                  <a16:creationId xmlns:a16="http://schemas.microsoft.com/office/drawing/2014/main" id="{932645A4-F10B-416E-959C-B244B9DE1C7A}"/>
                </a:ext>
              </a:extLst>
            </p:cNvPr>
            <p:cNvSpPr/>
            <p:nvPr/>
          </p:nvSpPr>
          <p:spPr>
            <a:xfrm>
              <a:off x="341298" y="317256"/>
              <a:ext cx="1262124" cy="1262124"/>
            </a:xfrm>
            <a:custGeom>
              <a:avLst/>
              <a:gdLst/>
              <a:ahLst/>
              <a:cxnLst/>
              <a:rect l="l" t="t" r="r" b="b"/>
              <a:pathLst>
                <a:path w="1262124" h="1262124">
                  <a:moveTo>
                    <a:pt x="0" y="0"/>
                  </a:moveTo>
                  <a:lnTo>
                    <a:pt x="1262124" y="0"/>
                  </a:lnTo>
                  <a:lnTo>
                    <a:pt x="1262124" y="1262125"/>
                  </a:lnTo>
                  <a:lnTo>
                    <a:pt x="0" y="1262125"/>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nl-BE"/>
            </a:p>
          </p:txBody>
        </p:sp>
      </p:grpSp>
      <p:pic>
        <p:nvPicPr>
          <p:cNvPr id="12" name="Afbeelding 11">
            <a:extLst>
              <a:ext uri="{FF2B5EF4-FFF2-40B4-BE49-F238E27FC236}">
                <a16:creationId xmlns:a16="http://schemas.microsoft.com/office/drawing/2014/main" id="{AD9FABE5-D0CF-4B02-97EC-E89FF89891F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6163" y="4674933"/>
            <a:ext cx="1045096" cy="1045096"/>
          </a:xfrm>
          <a:prstGeom prst="rect">
            <a:avLst/>
          </a:prstGeom>
        </p:spPr>
      </p:pic>
    </p:spTree>
    <p:extLst>
      <p:ext uri="{BB962C8B-B14F-4D97-AF65-F5344CB8AC3E}">
        <p14:creationId xmlns:p14="http://schemas.microsoft.com/office/powerpoint/2010/main" val="41107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D318A-8205-B34A-2734-282697233EDD}"/>
              </a:ext>
            </a:extLst>
          </p:cNvPr>
          <p:cNvSpPr>
            <a:spLocks noGrp="1"/>
          </p:cNvSpPr>
          <p:nvPr>
            <p:ph type="title"/>
          </p:nvPr>
        </p:nvSpPr>
        <p:spPr/>
        <p:txBody>
          <a:bodyPr/>
          <a:lstStyle/>
          <a:p>
            <a:r>
              <a:rPr lang="nl-BE"/>
              <a:t>Ontmoeting</a:t>
            </a:r>
          </a:p>
        </p:txBody>
      </p:sp>
      <p:pic>
        <p:nvPicPr>
          <p:cNvPr id="4" name="Afbeelding 3">
            <a:extLst>
              <a:ext uri="{FF2B5EF4-FFF2-40B4-BE49-F238E27FC236}">
                <a16:creationId xmlns:a16="http://schemas.microsoft.com/office/drawing/2014/main" id="{BD5ECD3D-59E0-E2E9-4610-9CF7350C91F4}"/>
              </a:ext>
            </a:extLst>
          </p:cNvPr>
          <p:cNvPicPr>
            <a:picLocks noChangeAspect="1"/>
          </p:cNvPicPr>
          <p:nvPr/>
        </p:nvPicPr>
        <p:blipFill>
          <a:blip r:embed="rId3"/>
          <a:stretch>
            <a:fillRect/>
          </a:stretch>
        </p:blipFill>
        <p:spPr>
          <a:xfrm>
            <a:off x="13608496" y="5935588"/>
            <a:ext cx="3900738" cy="2744647"/>
          </a:xfrm>
          <a:prstGeom prst="rect">
            <a:avLst/>
          </a:prstGeom>
        </p:spPr>
      </p:pic>
    </p:spTree>
    <p:extLst>
      <p:ext uri="{BB962C8B-B14F-4D97-AF65-F5344CB8AC3E}">
        <p14:creationId xmlns:p14="http://schemas.microsoft.com/office/powerpoint/2010/main" val="107328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75416-6164-7B2C-3CCC-544B98F49D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416F51-9D15-E9F4-67BE-21DDD177EF57}"/>
              </a:ext>
            </a:extLst>
          </p:cNvPr>
          <p:cNvSpPr>
            <a:spLocks noGrp="1"/>
          </p:cNvSpPr>
          <p:nvPr>
            <p:ph type="title"/>
          </p:nvPr>
        </p:nvSpPr>
        <p:spPr>
          <a:xfrm>
            <a:off x="1772478" y="2171700"/>
            <a:ext cx="15292402" cy="1018761"/>
          </a:xfrm>
        </p:spPr>
        <p:txBody>
          <a:bodyPr/>
          <a:lstStyle/>
          <a:p>
            <a:r>
              <a:rPr lang="nl-BE"/>
              <a:t>Hoe wil jij ontvangen worden?</a:t>
            </a:r>
          </a:p>
        </p:txBody>
      </p:sp>
      <p:sp>
        <p:nvSpPr>
          <p:cNvPr id="3" name="Tijdelijke aanduiding voor inhoud 2">
            <a:extLst>
              <a:ext uri="{FF2B5EF4-FFF2-40B4-BE49-F238E27FC236}">
                <a16:creationId xmlns:a16="http://schemas.microsoft.com/office/drawing/2014/main" id="{0ECD3D56-930E-48D6-8A5D-7A6056590343}"/>
              </a:ext>
            </a:extLst>
          </p:cNvPr>
          <p:cNvSpPr>
            <a:spLocks noGrp="1"/>
          </p:cNvSpPr>
          <p:nvPr>
            <p:ph idx="1"/>
          </p:nvPr>
        </p:nvSpPr>
        <p:spPr>
          <a:xfrm>
            <a:off x="1772478" y="3543300"/>
            <a:ext cx="15292402" cy="4984576"/>
          </a:xfrm>
        </p:spPr>
        <p:txBody>
          <a:bodyPr/>
          <a:lstStyle/>
          <a:p>
            <a:pPr marL="457200" indent="-457200">
              <a:buFont typeface="Arial" panose="020B0604020202020204" pitchFamily="34" charset="0"/>
              <a:buChar char="•"/>
            </a:pPr>
            <a:r>
              <a:rPr lang="nl-BE"/>
              <a:t>Wanneer voelde jij je ergens echt welkom?</a:t>
            </a:r>
          </a:p>
          <a:p>
            <a:pPr marL="457200" indent="-457200">
              <a:buFont typeface="Arial" panose="020B0604020202020204" pitchFamily="34" charset="0"/>
              <a:buChar char="•"/>
            </a:pPr>
            <a:r>
              <a:rPr lang="nl-BE"/>
              <a:t>Wat deed die persoon concreet?</a:t>
            </a:r>
          </a:p>
        </p:txBody>
      </p:sp>
      <p:pic>
        <p:nvPicPr>
          <p:cNvPr id="5" name="Afbeelding 4">
            <a:extLst>
              <a:ext uri="{FF2B5EF4-FFF2-40B4-BE49-F238E27FC236}">
                <a16:creationId xmlns:a16="http://schemas.microsoft.com/office/drawing/2014/main" id="{1A097A6B-4AF7-98E1-1A65-A156A636CAA8}"/>
              </a:ext>
            </a:extLst>
          </p:cNvPr>
          <p:cNvPicPr>
            <a:picLocks noChangeAspect="1"/>
          </p:cNvPicPr>
          <p:nvPr/>
        </p:nvPicPr>
        <p:blipFill>
          <a:blip r:embed="rId3"/>
          <a:stretch>
            <a:fillRect/>
          </a:stretch>
        </p:blipFill>
        <p:spPr>
          <a:xfrm>
            <a:off x="6767736" y="6110727"/>
            <a:ext cx="6077507" cy="4176272"/>
          </a:xfrm>
          <a:prstGeom prst="rect">
            <a:avLst/>
          </a:prstGeom>
        </p:spPr>
      </p:pic>
    </p:spTree>
    <p:extLst>
      <p:ext uri="{BB962C8B-B14F-4D97-AF65-F5344CB8AC3E}">
        <p14:creationId xmlns:p14="http://schemas.microsoft.com/office/powerpoint/2010/main" val="31291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612B7-B57E-4184-1DC8-B3303995D9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BBF06F-958C-0326-36FD-7B3AF13FA5D4}"/>
              </a:ext>
            </a:extLst>
          </p:cNvPr>
          <p:cNvSpPr>
            <a:spLocks noGrp="1"/>
          </p:cNvSpPr>
          <p:nvPr>
            <p:ph type="title"/>
          </p:nvPr>
        </p:nvSpPr>
        <p:spPr>
          <a:xfrm>
            <a:off x="1772478" y="2171700"/>
            <a:ext cx="15292402" cy="1018761"/>
          </a:xfrm>
        </p:spPr>
        <p:txBody>
          <a:bodyPr/>
          <a:lstStyle/>
          <a:p>
            <a:r>
              <a:rPr lang="nl-BE"/>
              <a:t>Hoe wil jij ontvangen worden?</a:t>
            </a:r>
          </a:p>
        </p:txBody>
      </p:sp>
      <p:sp>
        <p:nvSpPr>
          <p:cNvPr id="3" name="Tijdelijke aanduiding voor inhoud 2">
            <a:extLst>
              <a:ext uri="{FF2B5EF4-FFF2-40B4-BE49-F238E27FC236}">
                <a16:creationId xmlns:a16="http://schemas.microsoft.com/office/drawing/2014/main" id="{530364D2-517E-5CD8-712D-95F109FDE903}"/>
              </a:ext>
            </a:extLst>
          </p:cNvPr>
          <p:cNvSpPr>
            <a:spLocks noGrp="1"/>
          </p:cNvSpPr>
          <p:nvPr>
            <p:ph idx="1"/>
          </p:nvPr>
        </p:nvSpPr>
        <p:spPr>
          <a:xfrm>
            <a:off x="1772478" y="3543300"/>
            <a:ext cx="15292402" cy="4984576"/>
          </a:xfrm>
        </p:spPr>
        <p:txBody>
          <a:bodyPr/>
          <a:lstStyle/>
          <a:p>
            <a:pPr marL="457200" indent="-457200">
              <a:buFont typeface="Arial" panose="020B0604020202020204" pitchFamily="34" charset="0"/>
              <a:buChar char="•"/>
            </a:pPr>
            <a:r>
              <a:rPr lang="nl-BE"/>
              <a:t>Zien en erkennen</a:t>
            </a:r>
          </a:p>
          <a:p>
            <a:pPr marL="457200" indent="-457200">
              <a:buFont typeface="Arial" panose="020B0604020202020204" pitchFamily="34" charset="0"/>
              <a:buChar char="•"/>
            </a:pPr>
            <a:r>
              <a:rPr lang="nl-BE"/>
              <a:t>Gelijkwaardigheid</a:t>
            </a:r>
          </a:p>
          <a:p>
            <a:pPr marL="457200" indent="-457200">
              <a:buFont typeface="Arial" panose="020B0604020202020204" pitchFamily="34" charset="0"/>
              <a:buChar char="•"/>
            </a:pPr>
            <a:r>
              <a:rPr lang="nl-BE"/>
              <a:t>Aansluiten bij tempo en verhaal van de ander</a:t>
            </a:r>
          </a:p>
          <a:p>
            <a:endParaRPr lang="nl-BE"/>
          </a:p>
        </p:txBody>
      </p:sp>
      <p:pic>
        <p:nvPicPr>
          <p:cNvPr id="5" name="Afbeelding 4">
            <a:extLst>
              <a:ext uri="{FF2B5EF4-FFF2-40B4-BE49-F238E27FC236}">
                <a16:creationId xmlns:a16="http://schemas.microsoft.com/office/drawing/2014/main" id="{53DD9A16-9238-7D8D-5820-9FDAE8B664BE}"/>
              </a:ext>
            </a:extLst>
          </p:cNvPr>
          <p:cNvPicPr>
            <a:picLocks noChangeAspect="1"/>
          </p:cNvPicPr>
          <p:nvPr/>
        </p:nvPicPr>
        <p:blipFill>
          <a:blip r:embed="rId3"/>
          <a:stretch>
            <a:fillRect/>
          </a:stretch>
        </p:blipFill>
        <p:spPr>
          <a:xfrm>
            <a:off x="6763731" y="6727676"/>
            <a:ext cx="4760538" cy="3271292"/>
          </a:xfrm>
          <a:prstGeom prst="rect">
            <a:avLst/>
          </a:prstGeom>
        </p:spPr>
      </p:pic>
    </p:spTree>
    <p:extLst>
      <p:ext uri="{BB962C8B-B14F-4D97-AF65-F5344CB8AC3E}">
        <p14:creationId xmlns:p14="http://schemas.microsoft.com/office/powerpoint/2010/main" val="6513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5CA27-066E-C4C3-CBDD-78CFA15826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CA1DD0-4BB9-BB9D-6413-E836D59E8100}"/>
              </a:ext>
            </a:extLst>
          </p:cNvPr>
          <p:cNvSpPr>
            <a:spLocks noGrp="1"/>
          </p:cNvSpPr>
          <p:nvPr>
            <p:ph type="title"/>
          </p:nvPr>
        </p:nvSpPr>
        <p:spPr>
          <a:xfrm>
            <a:off x="1772478" y="2171700"/>
            <a:ext cx="15292402" cy="1018761"/>
          </a:xfrm>
        </p:spPr>
        <p:txBody>
          <a:bodyPr/>
          <a:lstStyle/>
          <a:p>
            <a:r>
              <a:rPr lang="nl-BE"/>
              <a:t>EIGEN DREMPELS</a:t>
            </a:r>
          </a:p>
        </p:txBody>
      </p:sp>
      <p:sp>
        <p:nvSpPr>
          <p:cNvPr id="3" name="Tijdelijke aanduiding voor inhoud 2">
            <a:extLst>
              <a:ext uri="{FF2B5EF4-FFF2-40B4-BE49-F238E27FC236}">
                <a16:creationId xmlns:a16="http://schemas.microsoft.com/office/drawing/2014/main" id="{5E458BA5-E8EA-FCF3-F9C8-0E91E404AAD5}"/>
              </a:ext>
            </a:extLst>
          </p:cNvPr>
          <p:cNvSpPr>
            <a:spLocks noGrp="1"/>
          </p:cNvSpPr>
          <p:nvPr>
            <p:ph idx="1"/>
          </p:nvPr>
        </p:nvSpPr>
        <p:spPr>
          <a:xfrm>
            <a:off x="1772478" y="3543300"/>
            <a:ext cx="15292402" cy="4984576"/>
          </a:xfrm>
        </p:spPr>
        <p:txBody>
          <a:bodyPr/>
          <a:lstStyle/>
          <a:p>
            <a:pPr marL="457200" indent="-457200">
              <a:buFont typeface="Arial" panose="020B0604020202020204" pitchFamily="34" charset="0"/>
              <a:buChar char="•"/>
            </a:pPr>
            <a:r>
              <a:rPr lang="nl-BE"/>
              <a:t>Wanneer vind jij warm onthaal moeilijk?</a:t>
            </a:r>
          </a:p>
          <a:p>
            <a:pPr marL="457200" indent="-457200">
              <a:buFont typeface="Arial" panose="020B0604020202020204" pitchFamily="34" charset="0"/>
              <a:buChar char="•"/>
            </a:pPr>
            <a:r>
              <a:rPr lang="nl-BE"/>
              <a:t>Welke factoren spelen hierin mee?</a:t>
            </a:r>
          </a:p>
          <a:p>
            <a:endParaRPr lang="nl-BE"/>
          </a:p>
        </p:txBody>
      </p:sp>
      <p:pic>
        <p:nvPicPr>
          <p:cNvPr id="5" name="Afbeelding 4">
            <a:extLst>
              <a:ext uri="{FF2B5EF4-FFF2-40B4-BE49-F238E27FC236}">
                <a16:creationId xmlns:a16="http://schemas.microsoft.com/office/drawing/2014/main" id="{6C9325BB-FA6C-12BA-55BD-013A2F85ECED}"/>
              </a:ext>
            </a:extLst>
          </p:cNvPr>
          <p:cNvPicPr>
            <a:picLocks noChangeAspect="1"/>
          </p:cNvPicPr>
          <p:nvPr/>
        </p:nvPicPr>
        <p:blipFill>
          <a:blip r:embed="rId3"/>
          <a:stretch>
            <a:fillRect/>
          </a:stretch>
        </p:blipFill>
        <p:spPr>
          <a:xfrm>
            <a:off x="6763731" y="6727676"/>
            <a:ext cx="4760538" cy="3271292"/>
          </a:xfrm>
          <a:prstGeom prst="rect">
            <a:avLst/>
          </a:prstGeom>
        </p:spPr>
      </p:pic>
    </p:spTree>
    <p:extLst>
      <p:ext uri="{BB962C8B-B14F-4D97-AF65-F5344CB8AC3E}">
        <p14:creationId xmlns:p14="http://schemas.microsoft.com/office/powerpoint/2010/main" val="210808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4AEC0-75D8-1A3B-D52D-EB22BFAC89FF}"/>
              </a:ext>
            </a:extLst>
          </p:cNvPr>
          <p:cNvSpPr>
            <a:spLocks noGrp="1"/>
          </p:cNvSpPr>
          <p:nvPr>
            <p:ph type="title"/>
          </p:nvPr>
        </p:nvSpPr>
        <p:spPr/>
        <p:txBody>
          <a:bodyPr/>
          <a:lstStyle/>
          <a:p>
            <a:r>
              <a:rPr lang="nl-BE"/>
              <a:t>VERBINDEN</a:t>
            </a:r>
          </a:p>
        </p:txBody>
      </p:sp>
      <p:sp>
        <p:nvSpPr>
          <p:cNvPr id="3" name="Tijdelijke aanduiding voor inhoud 2">
            <a:extLst>
              <a:ext uri="{FF2B5EF4-FFF2-40B4-BE49-F238E27FC236}">
                <a16:creationId xmlns:a16="http://schemas.microsoft.com/office/drawing/2014/main" id="{7ACFE124-586B-E591-7A18-EE53208C90AE}"/>
              </a:ext>
            </a:extLst>
          </p:cNvPr>
          <p:cNvSpPr>
            <a:spLocks noGrp="1"/>
          </p:cNvSpPr>
          <p:nvPr>
            <p:ph idx="1"/>
          </p:nvPr>
        </p:nvSpPr>
        <p:spPr/>
        <p:txBody>
          <a:bodyPr>
            <a:normAutofit lnSpcReduction="10000"/>
          </a:bodyPr>
          <a:lstStyle/>
          <a:p>
            <a:r>
              <a:rPr lang="nl-BE" b="1">
                <a:solidFill>
                  <a:srgbClr val="C00000"/>
                </a:solidFill>
                <a:latin typeface="Nexa "/>
              </a:rPr>
              <a:t>Bouw positieve relaties op</a:t>
            </a:r>
          </a:p>
          <a:p>
            <a:endParaRPr lang="nl-BE" b="1">
              <a:latin typeface="Nexa "/>
            </a:endParaRPr>
          </a:p>
          <a:p>
            <a:r>
              <a:rPr lang="nl-BE">
                <a:solidFill>
                  <a:schemeClr val="accent1"/>
                </a:solidFill>
                <a:latin typeface="Nexa "/>
              </a:rPr>
              <a:t>-Een </a:t>
            </a:r>
            <a:r>
              <a:rPr lang="nl-BE" b="1">
                <a:solidFill>
                  <a:schemeClr val="accent1"/>
                </a:solidFill>
                <a:latin typeface="Nexa "/>
              </a:rPr>
              <a:t>betrouwbare veilige </a:t>
            </a:r>
            <a:r>
              <a:rPr lang="nl-BE">
                <a:solidFill>
                  <a:schemeClr val="accent1"/>
                </a:solidFill>
                <a:latin typeface="Nexa "/>
              </a:rPr>
              <a:t>volwassene/medestander zijn.</a:t>
            </a:r>
          </a:p>
          <a:p>
            <a:r>
              <a:rPr lang="nl-BE">
                <a:solidFill>
                  <a:schemeClr val="accent1"/>
                </a:solidFill>
                <a:latin typeface="Nexa "/>
              </a:rPr>
              <a:t>-</a:t>
            </a:r>
            <a:r>
              <a:rPr lang="nl-BE" b="1">
                <a:solidFill>
                  <a:schemeClr val="accent1"/>
                </a:solidFill>
                <a:latin typeface="Nexa "/>
              </a:rPr>
              <a:t>Zeg wat je doet </a:t>
            </a:r>
            <a:r>
              <a:rPr lang="nl-BE">
                <a:solidFill>
                  <a:schemeClr val="accent1"/>
                </a:solidFill>
                <a:latin typeface="Nexa "/>
              </a:rPr>
              <a:t>en </a:t>
            </a:r>
            <a:r>
              <a:rPr lang="nl-BE" b="1">
                <a:solidFill>
                  <a:schemeClr val="accent1"/>
                </a:solidFill>
                <a:latin typeface="Nexa "/>
              </a:rPr>
              <a:t>doe wat je zegt</a:t>
            </a:r>
            <a:r>
              <a:rPr lang="nl-BE">
                <a:solidFill>
                  <a:schemeClr val="accent1"/>
                </a:solidFill>
                <a:latin typeface="Nexa "/>
              </a:rPr>
              <a:t>.</a:t>
            </a:r>
          </a:p>
          <a:p>
            <a:r>
              <a:rPr lang="nl-BE">
                <a:solidFill>
                  <a:schemeClr val="accent1"/>
                </a:solidFill>
                <a:latin typeface="Nexa "/>
              </a:rPr>
              <a:t>-</a:t>
            </a:r>
            <a:r>
              <a:rPr lang="nl-BE" b="1">
                <a:solidFill>
                  <a:schemeClr val="accent1"/>
                </a:solidFill>
                <a:latin typeface="Nexa "/>
              </a:rPr>
              <a:t>Geloof in </a:t>
            </a:r>
            <a:r>
              <a:rPr lang="nl-BE">
                <a:solidFill>
                  <a:schemeClr val="accent1"/>
                </a:solidFill>
                <a:latin typeface="Nexa "/>
              </a:rPr>
              <a:t>de persoon</a:t>
            </a:r>
          </a:p>
          <a:p>
            <a:r>
              <a:rPr lang="nl-BE">
                <a:solidFill>
                  <a:schemeClr val="accent1"/>
                </a:solidFill>
                <a:latin typeface="Nexa "/>
              </a:rPr>
              <a:t>-Zorg voor </a:t>
            </a:r>
            <a:r>
              <a:rPr lang="nl-BE" b="1">
                <a:solidFill>
                  <a:schemeClr val="accent1"/>
                </a:solidFill>
                <a:latin typeface="Nexa "/>
              </a:rPr>
              <a:t>herstellende ervaringen en vertrouwen</a:t>
            </a:r>
          </a:p>
          <a:p>
            <a:endParaRPr lang="nl-BE" b="1">
              <a:latin typeface="Nexa "/>
            </a:endParaRPr>
          </a:p>
          <a:p>
            <a:r>
              <a:rPr lang="nl-BE" b="1">
                <a:latin typeface="Nexa "/>
              </a:rPr>
              <a:t>-Korte contactmomenten </a:t>
            </a:r>
            <a:r>
              <a:rPr lang="nl-BE">
                <a:latin typeface="Nexa "/>
              </a:rPr>
              <a:t>werken goed. Vele kleintjes maken een groot. </a:t>
            </a:r>
          </a:p>
          <a:p>
            <a:endParaRPr lang="nl-BE">
              <a:latin typeface="Nexa "/>
            </a:endParaRPr>
          </a:p>
          <a:p>
            <a:r>
              <a:rPr lang="nl-BE" b="1">
                <a:latin typeface="Nexa "/>
              </a:rPr>
              <a:t>-Echte ontmoeting/connectie </a:t>
            </a:r>
            <a:r>
              <a:rPr lang="nl-BE">
                <a:latin typeface="Nexa "/>
              </a:rPr>
              <a:t>maken</a:t>
            </a:r>
          </a:p>
          <a:p>
            <a:endParaRPr lang="nl-BE"/>
          </a:p>
        </p:txBody>
      </p:sp>
    </p:spTree>
    <p:extLst>
      <p:ext uri="{BB962C8B-B14F-4D97-AF65-F5344CB8AC3E}">
        <p14:creationId xmlns:p14="http://schemas.microsoft.com/office/powerpoint/2010/main" val="278869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EB4D1918-33C9-4DF6-AA3A-BA6D3A7E3ED1}"/>
              </a:ext>
            </a:extLst>
          </p:cNvPr>
          <p:cNvSpPr>
            <a:spLocks noGrp="1"/>
          </p:cNvSpPr>
          <p:nvPr>
            <p:ph type="subTitle"/>
          </p:nvPr>
        </p:nvSpPr>
        <p:spPr>
          <a:xfrm>
            <a:off x="914400" y="2586575"/>
            <a:ext cx="16458840" cy="5965920"/>
          </a:xfrm>
        </p:spPr>
        <p:txBody>
          <a:bodyPr/>
          <a:lstStyle/>
          <a:p>
            <a:endParaRPr lang="nl-NL"/>
          </a:p>
          <a:p>
            <a:endParaRPr lang="nl-NL"/>
          </a:p>
          <a:p>
            <a:endParaRPr lang="nl-NL"/>
          </a:p>
          <a:p>
            <a:endParaRPr lang="nl-NL"/>
          </a:p>
          <a:p>
            <a:r>
              <a:rPr lang="nl-NL">
                <a:solidFill>
                  <a:schemeClr val="accent1"/>
                </a:solidFill>
              </a:rPr>
              <a:t>Leren, goed luisteren, open staan, begrijpen, complimenten ontvangen,… </a:t>
            </a:r>
            <a:r>
              <a:rPr lang="nl-NL" b="1" u="sng">
                <a:solidFill>
                  <a:schemeClr val="accent1"/>
                </a:solidFill>
              </a:rPr>
              <a:t>kan alleen met een kalm brein</a:t>
            </a:r>
            <a:endParaRPr lang="nl-BE" b="1" u="sng">
              <a:solidFill>
                <a:schemeClr val="accent1"/>
              </a:solidFill>
            </a:endParaRPr>
          </a:p>
        </p:txBody>
      </p:sp>
    </p:spTree>
    <p:extLst>
      <p:ext uri="{BB962C8B-B14F-4D97-AF65-F5344CB8AC3E}">
        <p14:creationId xmlns:p14="http://schemas.microsoft.com/office/powerpoint/2010/main" val="1091399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B3215-2B62-B670-8320-2987E1B61AFF}"/>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CD6397E8-4645-8416-3830-30D760922F44}"/>
              </a:ext>
            </a:extLst>
          </p:cNvPr>
          <p:cNvSpPr>
            <a:spLocks noGrp="1"/>
          </p:cNvSpPr>
          <p:nvPr>
            <p:ph type="subTitle"/>
          </p:nvPr>
        </p:nvSpPr>
        <p:spPr>
          <a:xfrm>
            <a:off x="1481328" y="1909919"/>
            <a:ext cx="16458840" cy="5965920"/>
          </a:xfrm>
        </p:spPr>
        <p:txBody>
          <a:bodyPr/>
          <a:lstStyle/>
          <a:p>
            <a:endParaRPr lang="nl-NL"/>
          </a:p>
          <a:p>
            <a:r>
              <a:rPr lang="nl-NL">
                <a:solidFill>
                  <a:schemeClr val="accent1"/>
                </a:solidFill>
              </a:rPr>
              <a:t>Een kalm brein/positieve emoties zijn besmettelijk!</a:t>
            </a:r>
          </a:p>
          <a:p>
            <a:endParaRPr lang="nl-NL">
              <a:solidFill>
                <a:schemeClr val="accent1"/>
              </a:solidFill>
            </a:endParaRPr>
          </a:p>
          <a:p>
            <a:r>
              <a:rPr lang="nl-NL">
                <a:solidFill>
                  <a:schemeClr val="accent1"/>
                </a:solidFill>
              </a:rPr>
              <a:t>Een niet-kalm brein/negatieve emoties ook</a:t>
            </a:r>
          </a:p>
        </p:txBody>
      </p:sp>
    </p:spTree>
    <p:extLst>
      <p:ext uri="{BB962C8B-B14F-4D97-AF65-F5344CB8AC3E}">
        <p14:creationId xmlns:p14="http://schemas.microsoft.com/office/powerpoint/2010/main" val="3631201378"/>
      </p:ext>
    </p:extLst>
  </p:cSld>
  <p:clrMapOvr>
    <a:masterClrMapping/>
  </p:clrMapOvr>
</p:sld>
</file>

<file path=ppt/theme/theme1.xml><?xml version="1.0" encoding="utf-8"?>
<a:theme xmlns:a="http://schemas.openxmlformats.org/drawingml/2006/main" name="Welzijnsschakels Presentatie">
  <a:themeElements>
    <a:clrScheme name="Welzijnsschakels">
      <a:dk1>
        <a:srgbClr val="1E467A"/>
      </a:dk1>
      <a:lt1>
        <a:srgbClr val="4BAFC8"/>
      </a:lt1>
      <a:dk2>
        <a:srgbClr val="E64852"/>
      </a:dk2>
      <a:lt2>
        <a:srgbClr val="F9B03A"/>
      </a:lt2>
      <a:accent1>
        <a:srgbClr val="1E467A"/>
      </a:accent1>
      <a:accent2>
        <a:srgbClr val="E64852"/>
      </a:accent2>
      <a:accent3>
        <a:srgbClr val="F9B03A"/>
      </a:accent3>
      <a:accent4>
        <a:srgbClr val="4BAFC8"/>
      </a:accent4>
      <a:accent5>
        <a:srgbClr val="FFFFFF"/>
      </a:accent5>
      <a:accent6>
        <a:srgbClr val="000000"/>
      </a:accent6>
      <a:hlink>
        <a:srgbClr val="4BAFC8"/>
      </a:hlink>
      <a:folHlink>
        <a:srgbClr val="E64852"/>
      </a:folHlink>
    </a:clrScheme>
    <a:fontScheme name="Titeldia">
      <a:majorFont>
        <a:latin typeface="Nexa Bold"/>
        <a:ea typeface=""/>
        <a:cs typeface=""/>
      </a:majorFont>
      <a:minorFont>
        <a:latin typeface="Nex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36D0DE34-9B30-4AE9-B5DA-3954BB792312}" vid="{42BEC45C-E449-488A-B5B6-D54BB62FFC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E64852"/>
      </a:dk2>
      <a:lt2>
        <a:srgbClr val="F9B03A"/>
      </a:lt2>
      <a:accent1>
        <a:srgbClr val="1E467A"/>
      </a:accent1>
      <a:accent2>
        <a:srgbClr val="E64852"/>
      </a:accent2>
      <a:accent3>
        <a:srgbClr val="F9B03A"/>
      </a:accent3>
      <a:accent4>
        <a:srgbClr val="4BAFC8"/>
      </a:accent4>
      <a:accent5>
        <a:srgbClr val="FFFFFF"/>
      </a:accent5>
      <a:accent6>
        <a:srgbClr val="000000"/>
      </a:accent6>
      <a:hlink>
        <a:srgbClr val="4BAFC8"/>
      </a:hlink>
      <a:folHlink>
        <a:srgbClr val="E6485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8f8906-efad-429c-8082-0c3844306f7c">
      <Terms xmlns="http://schemas.microsoft.com/office/infopath/2007/PartnerControls"/>
    </lcf76f155ced4ddcb4097134ff3c332f>
    <TaxCatchAll xmlns="b75dc5a3-cae8-46f6-b6d6-e917f65184cb" xsi:nil="true"/>
    <Regio xmlns="ce8f8906-efad-429c-8082-0c3844306f7c">Nationaal</Regio>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5A0196DF5BD34DBF0B6F2A5476C6C5" ma:contentTypeVersion="13" ma:contentTypeDescription="Een nieuw document maken." ma:contentTypeScope="" ma:versionID="753b09c9a61ee96ae682450b2719c820">
  <xsd:schema xmlns:xsd="http://www.w3.org/2001/XMLSchema" xmlns:xs="http://www.w3.org/2001/XMLSchema" xmlns:p="http://schemas.microsoft.com/office/2006/metadata/properties" xmlns:ns2="ce8f8906-efad-429c-8082-0c3844306f7c" xmlns:ns3="b75dc5a3-cae8-46f6-b6d6-e917f65184cb" targetNamespace="http://schemas.microsoft.com/office/2006/metadata/properties" ma:root="true" ma:fieldsID="19f285c4f5c62e830495eb9c1c31e788" ns2:_="" ns3:_="">
    <xsd:import namespace="ce8f8906-efad-429c-8082-0c3844306f7c"/>
    <xsd:import namespace="b75dc5a3-cae8-46f6-b6d6-e917f65184c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Regio"/>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f8906-efad-429c-8082-0c3844306f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cc6385f5-3c64-4129-b1a9-795788b41b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Regio" ma:index="19" ma:displayName="Regio" ma:format="Dropdown" ma:internalName="Regio">
      <xsd:simpleType>
        <xsd:restriction base="dms:Choice">
          <xsd:enumeration value="West-Vlaanderen"/>
          <xsd:enumeration value="Oost-Vlaanderen"/>
          <xsd:enumeration value="Antwerpen"/>
          <xsd:enumeration value="Limburg"/>
          <xsd:enumeration value="Vlaams-Brabant en Rivierenland"/>
          <xsd:enumeration value="Nationaal"/>
          <xsd:enumeration value="Keuze 7"/>
        </xsd:restriction>
      </xsd:simpleType>
    </xsd:element>
  </xsd:schema>
  <xsd:schema xmlns:xsd="http://www.w3.org/2001/XMLSchema" xmlns:xs="http://www.w3.org/2001/XMLSchema" xmlns:dms="http://schemas.microsoft.com/office/2006/documentManagement/types" xmlns:pc="http://schemas.microsoft.com/office/infopath/2007/PartnerControls" targetNamespace="b75dc5a3-cae8-46f6-b6d6-e917f65184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9301eb-6310-4145-b408-75f568b0e830}" ma:internalName="TaxCatchAll" ma:showField="CatchAllData" ma:web="b75dc5a3-cae8-46f6-b6d6-e917f65184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D5AD31-4DA9-400E-83DC-706C029D29EB}">
  <ds:schemaRefs>
    <ds:schemaRef ds:uri="b75dc5a3-cae8-46f6-b6d6-e917f65184cb"/>
    <ds:schemaRef ds:uri="ce8f8906-efad-429c-8082-0c3844306f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A899E5-4B91-48CA-8F98-53D8CBAEB35C}">
  <ds:schemaRefs>
    <ds:schemaRef ds:uri="b75dc5a3-cae8-46f6-b6d6-e917f65184cb"/>
    <ds:schemaRef ds:uri="ce8f8906-efad-429c-8082-0c3844306f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694698-6018-4193-9445-2474459781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WZS Sjabloon PowerPointpresentatie</Template>
  <TotalTime>0</TotalTime>
  <Words>1675</Words>
  <Application>Microsoft Office PowerPoint</Application>
  <PresentationFormat>Aangepast</PresentationFormat>
  <Paragraphs>234</Paragraphs>
  <Slides>21</Slides>
  <Notes>19</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21</vt:i4>
      </vt:variant>
    </vt:vector>
  </HeadingPairs>
  <TitlesOfParts>
    <vt:vector size="32" baseType="lpstr">
      <vt:lpstr>Calibri</vt:lpstr>
      <vt:lpstr>Aptos</vt:lpstr>
      <vt:lpstr>Nexa</vt:lpstr>
      <vt:lpstr>Symbol</vt:lpstr>
      <vt:lpstr>Arial</vt:lpstr>
      <vt:lpstr>Wingdings</vt:lpstr>
      <vt:lpstr>Nexa Bold</vt:lpstr>
      <vt:lpstr>Nexa </vt:lpstr>
      <vt:lpstr>Nexa Light</vt:lpstr>
      <vt:lpstr>Welzijnsschakels Presentatie</vt:lpstr>
      <vt:lpstr>Office Theme</vt:lpstr>
      <vt:lpstr>PowerPoint-presentatie</vt:lpstr>
      <vt:lpstr>Warm onthaal</vt:lpstr>
      <vt:lpstr>Ontmoeting</vt:lpstr>
      <vt:lpstr>Hoe wil jij ontvangen worden?</vt:lpstr>
      <vt:lpstr>Hoe wil jij ontvangen worden?</vt:lpstr>
      <vt:lpstr>EIGEN DREMPELS</vt:lpstr>
      <vt:lpstr>VERBINDEN</vt:lpstr>
      <vt:lpstr>PowerPoint-presentatie</vt:lpstr>
      <vt:lpstr>PowerPoint-presentatie</vt:lpstr>
      <vt:lpstr>Warm onthaal</vt:lpstr>
      <vt:lpstr>activiteiten</vt:lpstr>
      <vt:lpstr>activiteiten</vt:lpstr>
      <vt:lpstr>PowerPoint-presentatie</vt:lpstr>
      <vt:lpstr>         Reguleren</vt:lpstr>
      <vt:lpstr>PowerPoint-presentatie</vt:lpstr>
      <vt:lpstr>Warm onthaal</vt:lpstr>
      <vt:lpstr>inrichting ruimte</vt:lpstr>
      <vt:lpstr>PowerPoint-presentatie</vt:lpstr>
      <vt:lpstr>PowerPoint-presentatie</vt:lpstr>
      <vt:lpstr>MENTIMETER</vt:lpstr>
      <vt:lpstr>Meer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Heidi Adriaensen</dc:creator>
  <cp:lastModifiedBy>Heidi Adriaensen</cp:lastModifiedBy>
  <cp:revision>4</cp:revision>
  <cp:lastPrinted>2026-05-05T13:38:04Z</cp:lastPrinted>
  <dcterms:created xsi:type="dcterms:W3CDTF">2026-03-25T08:32:03Z</dcterms:created>
  <dcterms:modified xsi:type="dcterms:W3CDTF">2026-06-02T09:48:01Z</dcterms:modified>
  <dc:identifier>DAGJ_YSKj_c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0x010100DD5A0196DF5BD34DBF0B6F2A5476C6C5</vt:lpwstr>
  </property>
  <property fmtid="{D5CDD505-2E9C-101B-9397-08002B2CF9AE}" pid="3" name="MediaServiceImageTags">
    <vt:lpwstr/>
  </property>
</Properties>
</file>